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64" r:id="rId3"/>
    <p:sldMasterId id="2147483693" r:id="rId4"/>
  </p:sldMasterIdLst>
  <p:notesMasterIdLst>
    <p:notesMasterId r:id="rId20"/>
  </p:notesMasterIdLst>
  <p:sldIdLst>
    <p:sldId id="285" r:id="rId5"/>
    <p:sldId id="286" r:id="rId6"/>
    <p:sldId id="287" r:id="rId7"/>
    <p:sldId id="305" r:id="rId8"/>
    <p:sldId id="288" r:id="rId9"/>
    <p:sldId id="289" r:id="rId10"/>
    <p:sldId id="291" r:id="rId11"/>
    <p:sldId id="292" r:id="rId12"/>
    <p:sldId id="306" r:id="rId13"/>
    <p:sldId id="294" r:id="rId14"/>
    <p:sldId id="295" r:id="rId15"/>
    <p:sldId id="296" r:id="rId16"/>
    <p:sldId id="307" r:id="rId17"/>
    <p:sldId id="299" r:id="rId18"/>
    <p:sldId id="30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3A9AB23-4E71-450A-86AD-CCBEAC0EA8FB}">
  <a:tblStyle styleId="{13A9AB23-4E71-450A-86AD-CCBEAC0EA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567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31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5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4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18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71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94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25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13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06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47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69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85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57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44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4.xml"/><Relationship Id="rId2" Type="http://schemas.openxmlformats.org/officeDocument/2006/relationships/hyperlink" Target="http://bit.ly/2Tynxth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1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61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38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5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73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42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83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70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153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17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252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334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8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41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63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43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66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092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0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58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Technology design 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447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000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/>
              </a:rPr>
              <a:t>Slidesgo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/>
              </a:rPr>
              <a:t>Flaticon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/>
              </a:rPr>
              <a:t>Freepik</a:t>
            </a:r>
            <a:endParaRPr sz="1000" b="1">
              <a:solidFill>
                <a:srgbClr val="04040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3569119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03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150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129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531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24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380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57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1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96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237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002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388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278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010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56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739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795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11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497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92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577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90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762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332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539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Technology design 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175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03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/>
              </a:rPr>
              <a:t>Slidesgo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/>
              </a:rPr>
              <a:t>Flaticon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/>
              </a:rPr>
              <a:t>Freepik</a:t>
            </a:r>
            <a:endParaRPr sz="1000" b="1">
              <a:solidFill>
                <a:srgbClr val="04040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268100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86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544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21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01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77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0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4.xml"/><Relationship Id="rId28" Type="http://schemas.openxmlformats.org/officeDocument/2006/relationships/theme" Target="../theme/theme3.xml"/><Relationship Id="rId29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6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2.xml"/><Relationship Id="rId29" Type="http://schemas.openxmlformats.org/officeDocument/2006/relationships/theme" Target="../theme/theme4.xml"/><Relationship Id="rId30" Type="http://schemas.openxmlformats.org/officeDocument/2006/relationships/image" Target="../media/image2.jpg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3358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684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1" r:id="rId26"/>
    <p:sldLayoutId id="214748369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7388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697;p32"/>
          <p:cNvSpPr txBox="1">
            <a:spLocks/>
          </p:cNvSpPr>
          <p:nvPr/>
        </p:nvSpPr>
        <p:spPr>
          <a:xfrm rot="950">
            <a:off x="2536594" y="121052"/>
            <a:ext cx="5458854" cy="16105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buClr>
                <a:srgbClr val="040404"/>
              </a:buClr>
            </a:pPr>
            <a:r>
              <a:rPr lang="es-CL" sz="4800" b="1" dirty="0" smtClean="0">
                <a:solidFill>
                  <a:srgbClr val="1552BD"/>
                </a:solidFill>
              </a:rPr>
              <a:t>MATEMÁTICA</a:t>
            </a:r>
          </a:p>
          <a:p>
            <a:pPr>
              <a:buClr>
                <a:srgbClr val="040404"/>
              </a:buClr>
            </a:pPr>
            <a:endParaRPr lang="es-CL" sz="4800" b="1" dirty="0">
              <a:solidFill>
                <a:srgbClr val="1552BD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3624" y="2590866"/>
            <a:ext cx="2548648" cy="852725"/>
          </a:xfrm>
        </p:spPr>
        <p:txBody>
          <a:bodyPr/>
          <a:lstStyle/>
          <a:p>
            <a:pPr algn="ctr"/>
            <a:r>
              <a:rPr lang="es-ES" sz="2400" dirty="0" smtClean="0">
                <a:latin typeface="+mn-lt"/>
              </a:rPr>
              <a:t>Prof. Cecilia </a:t>
            </a:r>
            <a:r>
              <a:rPr lang="es-ES" sz="2400" dirty="0" err="1" smtClean="0">
                <a:latin typeface="+mn-lt"/>
              </a:rPr>
              <a:t>Ibacache</a:t>
            </a:r>
            <a:r>
              <a:rPr lang="es-ES" sz="2400" dirty="0" smtClean="0">
                <a:latin typeface="+mn-lt"/>
              </a:rPr>
              <a:t> V.</a:t>
            </a:r>
            <a:endParaRPr lang="es-CL" sz="24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69" y="981383"/>
            <a:ext cx="199356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511" t="21814" r="14412" b="7055"/>
          <a:stretch/>
        </p:blipFill>
        <p:spPr>
          <a:xfrm>
            <a:off x="1012372" y="535983"/>
            <a:ext cx="7064828" cy="3274017"/>
          </a:xfrm>
          <a:prstGeom prst="rect">
            <a:avLst/>
          </a:prstGeom>
        </p:spPr>
      </p:pic>
      <p:sp>
        <p:nvSpPr>
          <p:cNvPr id="19" name="Google Shape;294;p36"/>
          <p:cNvSpPr/>
          <p:nvPr/>
        </p:nvSpPr>
        <p:spPr>
          <a:xfrm>
            <a:off x="6455228" y="2834486"/>
            <a:ext cx="740229" cy="432846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693229" y="3493506"/>
            <a:ext cx="2667000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Lee la información de la pág. 131 del libro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94914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1014808" y="546811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5359886" y="608765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406776" y="2230591"/>
            <a:ext cx="6441824" cy="948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2000" dirty="0" smtClean="0"/>
              <a:t>Realiza las actividades de la pág. 132 del texto. </a:t>
            </a:r>
            <a:endParaRPr sz="2000" dirty="0"/>
          </a:p>
        </p:txBody>
      </p:sp>
      <p:pic>
        <p:nvPicPr>
          <p:cNvPr id="1026" name="Picture 2" descr="Muy Bien Png, Transparent Png - 1000x545 (#5816554) - Pin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14" y="2981205"/>
            <a:ext cx="3049157" cy="16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511;p66"/>
          <p:cNvSpPr/>
          <p:nvPr/>
        </p:nvSpPr>
        <p:spPr>
          <a:xfrm rot="21354851" flipH="1">
            <a:off x="1053163" y="1035759"/>
            <a:ext cx="1678123" cy="1136492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Rectángulo 17"/>
          <p:cNvSpPr/>
          <p:nvPr/>
        </p:nvSpPr>
        <p:spPr>
          <a:xfrm rot="21239943">
            <a:off x="1234389" y="1173865"/>
            <a:ext cx="1392716" cy="652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40404"/>
                </a:solidFill>
                <a:latin typeface="Comic Sans MS" panose="030F0702030302020204" pitchFamily="66" charset="0"/>
              </a:rPr>
              <a:t>Trabajo con mi texto</a:t>
            </a:r>
            <a:endParaRPr lang="es-CL" dirty="0">
              <a:solidFill>
                <a:srgbClr val="04040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35"/>
          <p:cNvGrpSpPr/>
          <p:nvPr/>
        </p:nvGrpSpPr>
        <p:grpSpPr>
          <a:xfrm>
            <a:off x="5359886" y="608765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705388" y="1462223"/>
            <a:ext cx="6019800" cy="948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/>
              <a:t> </a:t>
            </a:r>
            <a:r>
              <a:rPr lang="es-ES" sz="2000" dirty="0" smtClean="0"/>
              <a:t>Las tablas de multiplicar nos sirven para sumar números iguales de manera rápida. </a:t>
            </a:r>
            <a:r>
              <a:rPr lang="es-ES" sz="2000" dirty="0" err="1" smtClean="0"/>
              <a:t>Osea</a:t>
            </a:r>
            <a:r>
              <a:rPr lang="es-ES" sz="2000" dirty="0" smtClean="0"/>
              <a:t>, hacer multiplicaciones ocupando menos tiempo.</a:t>
            </a:r>
          </a:p>
          <a:p>
            <a:pPr marL="114300" indent="0" algn="l"/>
            <a:endParaRPr lang="es-ES" sz="2000" dirty="0" smtClean="0"/>
          </a:p>
          <a:p>
            <a:pPr algn="l">
              <a:buFont typeface="Wingdings" panose="05000000000000000000" pitchFamily="2" charset="2"/>
              <a:buChar char="ü"/>
            </a:pPr>
            <a:r>
              <a:rPr lang="es-ES" sz="2000" dirty="0" smtClean="0"/>
              <a:t>Comienza  a practicar las tablas hasta la del 5. Puedes ayudarte con canciones o juegos.</a:t>
            </a:r>
            <a:endParaRPr lang="es-ES" sz="1800" dirty="0" smtClean="0"/>
          </a:p>
          <a:p>
            <a:pPr algn="l">
              <a:buFont typeface="Wingdings" panose="05000000000000000000" pitchFamily="2" charset="2"/>
              <a:buChar char="ü"/>
            </a:pPr>
            <a:endParaRPr lang="es-ES" sz="1800" dirty="0"/>
          </a:p>
          <a:p>
            <a:pPr algn="l">
              <a:buFont typeface="Wingdings" panose="05000000000000000000" pitchFamily="2" charset="2"/>
              <a:buChar char="ü"/>
            </a:pPr>
            <a:endParaRPr lang="es-ES" sz="1800" dirty="0" smtClean="0"/>
          </a:p>
          <a:p>
            <a:pPr algn="l">
              <a:buFont typeface="Wingdings" panose="05000000000000000000" pitchFamily="2" charset="2"/>
              <a:buChar char="ü"/>
            </a:pPr>
            <a:endParaRPr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2034">
            <a:off x="6193971" y="3366848"/>
            <a:ext cx="2146062" cy="12518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2" y="511408"/>
            <a:ext cx="735241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4319" t="23838" r="37401" b="26829"/>
          <a:stretch/>
        </p:blipFill>
        <p:spPr>
          <a:xfrm>
            <a:off x="769433" y="535257"/>
            <a:ext cx="7582830" cy="40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04610" y="490491"/>
            <a:ext cx="736213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>
                <a:solidFill>
                  <a:srgbClr val="1552BD"/>
                </a:solidFill>
              </a:rPr>
              <a:t>P</a:t>
            </a:r>
            <a:r>
              <a:rPr lang="en" dirty="0">
                <a:solidFill>
                  <a:srgbClr val="1552BD"/>
                </a:solidFill>
              </a:rPr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6801218" y="126843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098" name="Picture 2" descr="Multiplica ent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56" y="1016733"/>
            <a:ext cx="4507620" cy="37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6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nota!</a:t>
            </a:r>
            <a:endParaRPr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484" y="1903079"/>
            <a:ext cx="2875700" cy="1514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Si tienes dudas no te compliques cuando se pueda las resolveremos.</a:t>
            </a: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96" y="3520753"/>
            <a:ext cx="1277052" cy="12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725;p34"/>
          <p:cNvGrpSpPr/>
          <p:nvPr/>
        </p:nvGrpSpPr>
        <p:grpSpPr>
          <a:xfrm rot="-262775">
            <a:off x="73242" y="387240"/>
            <a:ext cx="2476598" cy="2012945"/>
            <a:chOff x="749732" y="-87782"/>
            <a:chExt cx="6261841" cy="5560159"/>
          </a:xfrm>
        </p:grpSpPr>
        <p:sp>
          <p:nvSpPr>
            <p:cNvPr id="22" name="Google Shape;726;p34"/>
            <p:cNvSpPr/>
            <p:nvPr/>
          </p:nvSpPr>
          <p:spPr>
            <a:xfrm>
              <a:off x="749732" y="-87782"/>
              <a:ext cx="5991850" cy="5219874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727;p34"/>
            <p:cNvSpPr/>
            <p:nvPr/>
          </p:nvSpPr>
          <p:spPr>
            <a:xfrm>
              <a:off x="1031524" y="254852"/>
              <a:ext cx="5980049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2273027" y="1870219"/>
            <a:ext cx="5514640" cy="11118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solidFill>
                  <a:schemeClr val="accent1">
                    <a:lumMod val="75000"/>
                  </a:schemeClr>
                </a:solidFill>
              </a:rPr>
              <a:t>Indicaciones</a:t>
            </a:r>
            <a:r>
              <a:rPr lang="en" sz="2400" dirty="0" smtClean="0"/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 smtClean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Las actividades que se realizarán están contempladas en la Unidad 2 de la asignatura.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Las actividades que se solicitan a continuación serán trabajadas con el texto de estudio.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En algunas actividades se solicitará la respuesta en el cuaderno para un tema de espacio. </a:t>
            </a:r>
            <a:r>
              <a:rPr lang="es-CL" sz="1600" dirty="0" smtClean="0"/>
              <a:t>S</a:t>
            </a:r>
            <a:r>
              <a:rPr lang="en" sz="1600" dirty="0" smtClean="0"/>
              <a:t>i es así se explicará en la actividad.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600" dirty="0"/>
          </a:p>
        </p:txBody>
      </p: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665938" y="617314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849319" y="675821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54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>
            <a:off x="1559378" y="2091356"/>
            <a:ext cx="2112500" cy="55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contenido</a:t>
            </a: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84">
            <a:off x="4251693" y="3109659"/>
            <a:ext cx="1990725" cy="1024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2"/>
          </p:nvPr>
        </p:nvSpPr>
        <p:spPr>
          <a:xfrm>
            <a:off x="3723567" y="1543040"/>
            <a:ext cx="3217532" cy="920009"/>
          </a:xfrm>
        </p:spPr>
        <p:txBody>
          <a:bodyPr/>
          <a:lstStyle/>
          <a:p>
            <a:r>
              <a:rPr lang="es-ES" sz="3200" dirty="0" smtClean="0"/>
              <a:t>ECUACIONES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40656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6226675" y="569809"/>
            <a:ext cx="2669419" cy="9652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/>
              <a:t>ECUACIONES</a:t>
            </a:r>
            <a:endParaRPr sz="4800"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753" t="15948" r="27417" b="29066"/>
          <a:stretch/>
        </p:blipFill>
        <p:spPr>
          <a:xfrm>
            <a:off x="127858" y="-44823"/>
            <a:ext cx="8825226" cy="3793864"/>
          </a:xfrm>
          <a:prstGeom prst="rect">
            <a:avLst/>
          </a:prstGeom>
        </p:spPr>
      </p:pic>
      <p:sp>
        <p:nvSpPr>
          <p:cNvPr id="4" name="Llamada de flecha a la izquierda 3"/>
          <p:cNvSpPr/>
          <p:nvPr/>
        </p:nvSpPr>
        <p:spPr>
          <a:xfrm rot="20820533">
            <a:off x="5505844" y="1602324"/>
            <a:ext cx="3177540" cy="1337310"/>
          </a:xfrm>
          <a:prstGeom prst="leftArrowCallout">
            <a:avLst>
              <a:gd name="adj1" fmla="val 18162"/>
              <a:gd name="adj2" fmla="val 25000"/>
              <a:gd name="adj3" fmla="val 25000"/>
              <a:gd name="adj4" fmla="val 865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lado derecho de la balanza hay 24 cubos</a:t>
            </a:r>
            <a:endParaRPr lang="es-CL" dirty="0"/>
          </a:p>
        </p:txBody>
      </p:sp>
      <p:sp>
        <p:nvSpPr>
          <p:cNvPr id="6" name="Llamada de flecha a la derecha 5"/>
          <p:cNvSpPr/>
          <p:nvPr/>
        </p:nvSpPr>
        <p:spPr>
          <a:xfrm rot="545181">
            <a:off x="89042" y="1906634"/>
            <a:ext cx="2772721" cy="13480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 lado izquierdo de la balanza hay diez cubos y otros están en la bolsa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24442" y="4363673"/>
            <a:ext cx="9019558" cy="692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Para que la balanza quede en equilibrio debemos descubrir cuántos cubos tiene la bolsa podemos hacerlo de manera inversa </a:t>
            </a:r>
            <a:r>
              <a:rPr lang="es-ES" dirty="0" err="1" smtClean="0"/>
              <a:t>osea</a:t>
            </a:r>
            <a:r>
              <a:rPr lang="es-ES" dirty="0" smtClean="0"/>
              <a:t> en vez de sumar debemos restar 24 – 10 = 14     La bolsa tiene 14 cubos.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1812094" y="3623534"/>
            <a:ext cx="5749290" cy="697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ECUACIÓN sería: </a:t>
            </a:r>
            <a:r>
              <a:rPr lang="es-ES" sz="2000" dirty="0" smtClean="0"/>
              <a:t>10 + ? = 24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5360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6536251" y="411530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466" t="19057" r="44145" b="24007"/>
          <a:stretch/>
        </p:blipFill>
        <p:spPr>
          <a:xfrm>
            <a:off x="767552" y="1129510"/>
            <a:ext cx="4343400" cy="360577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154930" y="1141655"/>
            <a:ext cx="3346813" cy="3593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 lado derecho tenemos 12 círculos y al lado derecho tenemos 18. para equilibrar la balanza debemos agregar círculos al lado izquierdo. Lo podemos hacer también con la operación inversa que es restar. </a:t>
            </a:r>
          </a:p>
          <a:p>
            <a:pPr algn="ctr"/>
            <a:r>
              <a:rPr lang="es-ES" dirty="0" smtClean="0"/>
              <a:t>18 – 12 = 6 </a:t>
            </a:r>
          </a:p>
          <a:p>
            <a:pPr algn="ctr"/>
            <a:r>
              <a:rPr lang="es-ES" dirty="0" smtClean="0"/>
              <a:t>Al lado izquierdo le faltan 6 círculos para quedar igual al lado derecho.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030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6455" y="2327181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800" dirty="0" smtClean="0"/>
              <a:t> Desarrolla las </a:t>
            </a:r>
            <a:r>
              <a:rPr lang="es-ES" sz="2800" dirty="0" err="1" smtClean="0"/>
              <a:t>págs</a:t>
            </a:r>
            <a:r>
              <a:rPr lang="es-ES" sz="2800" dirty="0" smtClean="0"/>
              <a:t> 120 – 121 y 122 del texto de estudio.</a:t>
            </a:r>
            <a:endParaRPr sz="2800"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21239943">
            <a:off x="1608994" y="1360746"/>
            <a:ext cx="1392716" cy="652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40404"/>
                </a:solidFill>
                <a:latin typeface="Comic Sans MS" panose="030F0702030302020204" pitchFamily="66" charset="0"/>
              </a:rPr>
              <a:t>Trabajo con mi texto</a:t>
            </a:r>
            <a:endParaRPr lang="es-CL" dirty="0">
              <a:solidFill>
                <a:srgbClr val="040404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Google Shape;2511;p66"/>
          <p:cNvSpPr/>
          <p:nvPr/>
        </p:nvSpPr>
        <p:spPr>
          <a:xfrm rot="21354851" flipH="1">
            <a:off x="1466291" y="1238089"/>
            <a:ext cx="1678123" cy="1136492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>
            <a:off x="1559378" y="2091356"/>
            <a:ext cx="2112500" cy="55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contenido</a:t>
            </a:r>
            <a:endParaRPr sz="28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214248">
            <a:off x="3969219" y="1673305"/>
            <a:ext cx="2959955" cy="14591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smtClean="0"/>
              <a:t>multiplicación</a:t>
            </a:r>
            <a:endParaRPr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84">
            <a:off x="4251693" y="3109659"/>
            <a:ext cx="1990725" cy="1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13309" t="17045" r="5318" b="26931"/>
          <a:stretch/>
        </p:blipFill>
        <p:spPr>
          <a:xfrm>
            <a:off x="116367" y="126624"/>
            <a:ext cx="9027633" cy="3291840"/>
          </a:xfrm>
          <a:prstGeom prst="rect">
            <a:avLst/>
          </a:prstGeom>
        </p:spPr>
      </p:pic>
      <p:grpSp>
        <p:nvGrpSpPr>
          <p:cNvPr id="4" name="Google Shape;2488;p66"/>
          <p:cNvGrpSpPr/>
          <p:nvPr/>
        </p:nvGrpSpPr>
        <p:grpSpPr>
          <a:xfrm rot="823961">
            <a:off x="8266888" y="71204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11130" t="23951" r="35170" b="39896"/>
          <a:stretch/>
        </p:blipFill>
        <p:spPr>
          <a:xfrm>
            <a:off x="1785801" y="3257550"/>
            <a:ext cx="7486651" cy="18776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34" y="-43898"/>
            <a:ext cx="735241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6455" y="2327181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2800" dirty="0" smtClean="0"/>
              <a:t> Lee y completa la pág. 127 del texto de estudio</a:t>
            </a:r>
            <a:endParaRPr sz="2800"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21239943">
            <a:off x="1608994" y="1360746"/>
            <a:ext cx="1392716" cy="652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40404"/>
                </a:solidFill>
                <a:latin typeface="Comic Sans MS" panose="030F0702030302020204" pitchFamily="66" charset="0"/>
              </a:rPr>
              <a:t>Trabajo con mi texto</a:t>
            </a:r>
            <a:endParaRPr lang="es-CL" dirty="0">
              <a:solidFill>
                <a:srgbClr val="040404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Google Shape;2511;p66"/>
          <p:cNvSpPr/>
          <p:nvPr/>
        </p:nvSpPr>
        <p:spPr>
          <a:xfrm rot="21354851" flipH="1">
            <a:off x="1466291" y="1238089"/>
            <a:ext cx="1678123" cy="1136492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050" name="Picture 2" descr="Muy Bien Temporary Tattoo tells you you've done very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19" y="3266562"/>
            <a:ext cx="152717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318</Words>
  <Application>Microsoft Macintosh PowerPoint</Application>
  <PresentationFormat>Presentación en pantalla (16:9)</PresentationFormat>
  <Paragraphs>41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Signika Negative Light</vt:lpstr>
      <vt:lpstr>Caveat</vt:lpstr>
      <vt:lpstr>Amatic SC</vt:lpstr>
      <vt:lpstr>Fira Sans Extra Condensed Medium</vt:lpstr>
      <vt:lpstr>Paytone One</vt:lpstr>
      <vt:lpstr>Signika Negative</vt:lpstr>
      <vt:lpstr>Chelsea Market</vt:lpstr>
      <vt:lpstr>Archivo</vt:lpstr>
      <vt:lpstr>Comic Sans MS</vt:lpstr>
      <vt:lpstr>Kate template</vt:lpstr>
      <vt:lpstr>Distance Learning by Slidesgo</vt:lpstr>
      <vt:lpstr>1_Distance Learning by Slidesgo</vt:lpstr>
      <vt:lpstr>2_Distance Learning by Slidesgo</vt:lpstr>
      <vt:lpstr>Prof. Cecilia Ibacache V.</vt:lpstr>
      <vt:lpstr>Presentación de PowerPoint</vt:lpstr>
      <vt:lpstr>contenido</vt:lpstr>
      <vt:lpstr>ECUACIONES</vt:lpstr>
      <vt:lpstr>Para conocer…</vt:lpstr>
      <vt:lpstr>Actividades</vt:lpstr>
      <vt:lpstr>contenido</vt:lpstr>
      <vt:lpstr>Presentación de PowerPoint</vt:lpstr>
      <vt:lpstr>Actividades</vt:lpstr>
      <vt:lpstr>Presentación de PowerPoint</vt:lpstr>
      <vt:lpstr>Actividades</vt:lpstr>
      <vt:lpstr>Presentación de PowerPoint</vt:lpstr>
      <vt:lpstr>Presentación de PowerPoint</vt:lpstr>
      <vt:lpstr>Para conocer…</vt:lpstr>
      <vt:lpstr>nota!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USUARIO</dc:creator>
  <cp:lastModifiedBy>Patricia Blanco</cp:lastModifiedBy>
  <cp:revision>28</cp:revision>
  <dcterms:modified xsi:type="dcterms:W3CDTF">2020-05-24T06:39:09Z</dcterms:modified>
</cp:coreProperties>
</file>