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</p:sldMasterIdLst>
  <p:sldIdLst>
    <p:sldId id="256" r:id="rId2"/>
    <p:sldId id="275" r:id="rId3"/>
    <p:sldId id="271" r:id="rId4"/>
    <p:sldId id="272" r:id="rId5"/>
    <p:sldId id="274" r:id="rId6"/>
    <p:sldId id="273" r:id="rId7"/>
    <p:sldId id="257" r:id="rId8"/>
    <p:sldId id="258" r:id="rId9"/>
    <p:sldId id="259" r:id="rId10"/>
    <p:sldId id="260" r:id="rId11"/>
    <p:sldId id="261" r:id="rId12"/>
    <p:sldId id="276" r:id="rId13"/>
    <p:sldId id="266" r:id="rId14"/>
    <p:sldId id="267" r:id="rId15"/>
    <p:sldId id="262" r:id="rId16"/>
    <p:sldId id="263" r:id="rId17"/>
    <p:sldId id="264" r:id="rId18"/>
    <p:sldId id="268" r:id="rId19"/>
    <p:sldId id="277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-116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54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4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448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3848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84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05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264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6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7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64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1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05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61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02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812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261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5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29-05-20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57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5" Type="http://schemas.openxmlformats.org/officeDocument/2006/relationships/image" Target="../media/image20.gif"/><Relationship Id="rId6" Type="http://schemas.openxmlformats.org/officeDocument/2006/relationships/image" Target="../media/image5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4" Type="http://schemas.openxmlformats.org/officeDocument/2006/relationships/audio" Target="../media/media12.m4a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7" Type="http://schemas.openxmlformats.org/officeDocument/2006/relationships/image" Target="../media/image22.gif"/><Relationship Id="rId8" Type="http://schemas.openxmlformats.org/officeDocument/2006/relationships/image" Target="../media/image5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3.jpeg"/><Relationship Id="rId5" Type="http://schemas.openxmlformats.org/officeDocument/2006/relationships/image" Target="../media/image5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4" Type="http://schemas.openxmlformats.org/officeDocument/2006/relationships/audio" Target="../media/media15.m4a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7" Type="http://schemas.openxmlformats.org/officeDocument/2006/relationships/image" Target="../media/image25.gif"/><Relationship Id="rId8" Type="http://schemas.openxmlformats.org/officeDocument/2006/relationships/image" Target="../media/image5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4" Type="http://schemas.openxmlformats.org/officeDocument/2006/relationships/audio" Target="../media/media17.m4a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7" Type="http://schemas.openxmlformats.org/officeDocument/2006/relationships/image" Target="../media/image27.gif"/><Relationship Id="rId8" Type="http://schemas.openxmlformats.org/officeDocument/2006/relationships/image" Target="../media/image28.jpeg"/><Relationship Id="rId9" Type="http://schemas.openxmlformats.org/officeDocument/2006/relationships/image" Target="../media/image5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4" Type="http://schemas.openxmlformats.org/officeDocument/2006/relationships/audio" Target="../media/media19.m4a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0" Type="http://schemas.openxmlformats.org/officeDocument/2006/relationships/image" Target="../media/image33.jpeg"/><Relationship Id="rId11" Type="http://schemas.openxmlformats.org/officeDocument/2006/relationships/image" Target="../media/image5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4.png"/><Relationship Id="rId5" Type="http://schemas.openxmlformats.org/officeDocument/2006/relationships/image" Target="../media/image5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5.jpeg"/><Relationship Id="rId5" Type="http://schemas.openxmlformats.org/officeDocument/2006/relationships/image" Target="../media/image36.gif"/><Relationship Id="rId6" Type="http://schemas.openxmlformats.org/officeDocument/2006/relationships/image" Target="../media/image5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5" Type="http://schemas.openxmlformats.org/officeDocument/2006/relationships/image" Target="../media/image38.gif"/><Relationship Id="rId6" Type="http://schemas.openxmlformats.org/officeDocument/2006/relationships/image" Target="../media/image5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5" Type="http://schemas.openxmlformats.org/officeDocument/2006/relationships/image" Target="../media/image5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4" Type="http://schemas.openxmlformats.org/officeDocument/2006/relationships/audio" Target="../media/media3.m4a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5" Type="http://schemas.openxmlformats.org/officeDocument/2006/relationships/image" Target="../media/image5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8" Type="http://schemas.openxmlformats.org/officeDocument/2006/relationships/image" Target="../media/image5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gif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gif"/><Relationship Id="rId8" Type="http://schemas.openxmlformats.org/officeDocument/2006/relationships/image" Target="../media/image5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a buena dieta y nutrición son esenciales para la salud mental ...">
            <a:extLst>
              <a:ext uri="{FF2B5EF4-FFF2-40B4-BE49-F238E27FC236}">
                <a16:creationId xmlns:a16="http://schemas.microsoft.com/office/drawing/2014/main" xmlns="" id="{F80103CA-94C0-43D5-8E6A-ABE3C300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036" y="550270"/>
            <a:ext cx="7733741" cy="406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FD6FF3-5FFF-4F04-900E-24D925806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329" y="3640802"/>
            <a:ext cx="10037907" cy="969682"/>
          </a:xfrm>
        </p:spPr>
        <p:txBody>
          <a:bodyPr>
            <a:normAutofit/>
          </a:bodyPr>
          <a:lstStyle/>
          <a:p>
            <a:r>
              <a:rPr lang="es-CL" sz="48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NUTRICION Y SALUD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FE6C512-9AF7-4D99-8BCC-7F7FE4EE16B4}"/>
              </a:ext>
            </a:extLst>
          </p:cNvPr>
          <p:cNvSpPr txBox="1"/>
          <p:nvPr/>
        </p:nvSpPr>
        <p:spPr>
          <a:xfrm>
            <a:off x="164451" y="3217198"/>
            <a:ext cx="397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latin typeface="Century Gothic" panose="020B0502020202020204" pitchFamily="34" charset="0"/>
              </a:rPr>
              <a:t>Unidad </a:t>
            </a:r>
            <a:r>
              <a:rPr lang="es-CL" sz="2800" dirty="0" err="1">
                <a:latin typeface="Century Gothic" panose="020B0502020202020204" pitchFamily="34" charset="0"/>
              </a:rPr>
              <a:t>n°</a:t>
            </a:r>
            <a:r>
              <a:rPr lang="es-CL" sz="2800" dirty="0">
                <a:latin typeface="Century Gothic" panose="020B0502020202020204" pitchFamily="34" charset="0"/>
              </a:rPr>
              <a:t> 1: 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xmlns="" id="{F2F04562-9C7D-4E02-9984-FF43AF03E604}"/>
              </a:ext>
            </a:extLst>
          </p:cNvPr>
          <p:cNvSpPr txBox="1">
            <a:spLocks/>
          </p:cNvSpPr>
          <p:nvPr/>
        </p:nvSpPr>
        <p:spPr>
          <a:xfrm>
            <a:off x="9254836" y="5887605"/>
            <a:ext cx="2826327" cy="882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1800" b="1" dirty="0"/>
              <a:t>Marcia Palma Altamirano</a:t>
            </a:r>
          </a:p>
          <a:p>
            <a:pPr algn="r"/>
            <a:r>
              <a:rPr lang="es-CL" sz="1800" b="1" dirty="0"/>
              <a:t>Octavos </a:t>
            </a:r>
            <a:r>
              <a:rPr lang="es-CL" sz="1800" b="1" dirty="0" err="1"/>
              <a:t>basicos</a:t>
            </a:r>
            <a:r>
              <a:rPr lang="es-CL" sz="1800" b="1" dirty="0"/>
              <a:t> A y B</a:t>
            </a:r>
          </a:p>
          <a:p>
            <a:pPr algn="r"/>
            <a:r>
              <a:rPr lang="es-CL" sz="1800" b="1" dirty="0"/>
              <a:t>Biología</a:t>
            </a:r>
          </a:p>
          <a:p>
            <a:endParaRPr lang="es-CL" b="1" dirty="0">
              <a:solidFill>
                <a:srgbClr val="0066FF"/>
              </a:solidFill>
            </a:endParaRPr>
          </a:p>
        </p:txBody>
      </p:sp>
      <p:pic>
        <p:nvPicPr>
          <p:cNvPr id="10" name="Picture 2" descr="Colegio Parroquial de Andacollo – Sitio web del Colegio Parroquial ...">
            <a:extLst>
              <a:ext uri="{FF2B5EF4-FFF2-40B4-BE49-F238E27FC236}">
                <a16:creationId xmlns:a16="http://schemas.microsoft.com/office/drawing/2014/main" xmlns="" id="{E17AD002-DA1C-42EB-9137-04026C426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6" y="124691"/>
            <a:ext cx="1126547" cy="112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87708EF8-4003-4FF5-8BFF-3835F6E3D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95834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nografias.com">
            <a:extLst>
              <a:ext uri="{FF2B5EF4-FFF2-40B4-BE49-F238E27FC236}">
                <a16:creationId xmlns:a16="http://schemas.microsoft.com/office/drawing/2014/main" xmlns="" id="{9A4B3C7A-58AE-458C-A740-CB27D4B85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24848" b="20202"/>
          <a:stretch/>
        </p:blipFill>
        <p:spPr bwMode="auto">
          <a:xfrm>
            <a:off x="735797" y="2401875"/>
            <a:ext cx="4869873" cy="3541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D064B79D-8E20-4F5A-BBEF-E1C8E24B94A0}"/>
              </a:ext>
            </a:extLst>
          </p:cNvPr>
          <p:cNvSpPr txBox="1"/>
          <p:nvPr/>
        </p:nvSpPr>
        <p:spPr>
          <a:xfrm>
            <a:off x="449972" y="1375817"/>
            <a:ext cx="8035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chemeClr val="accent5">
                    <a:lumMod val="50000"/>
                  </a:schemeClr>
                </a:solidFill>
              </a:rPr>
              <a:t>2. Digestión:</a:t>
            </a:r>
          </a:p>
        </p:txBody>
      </p:sp>
      <p:pic>
        <p:nvPicPr>
          <p:cNvPr id="4100" name="Picture 4" descr="LA FUNCIÓN DE NUTRICIÓN: APARATO DIGESTIVO - Pictoeduca">
            <a:extLst>
              <a:ext uri="{FF2B5EF4-FFF2-40B4-BE49-F238E27FC236}">
                <a16:creationId xmlns:a16="http://schemas.microsoft.com/office/drawing/2014/main" xmlns="" id="{207C2CC7-360A-43F6-A11F-6ECF0344AE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48" y="2269354"/>
            <a:ext cx="4578855" cy="33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537AC441-D3EC-42C8-BB55-6D532F301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6732" y="5943600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468814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70E783D-15E0-44BD-9037-29F2472B9804}"/>
              </a:ext>
            </a:extLst>
          </p:cNvPr>
          <p:cNvSpPr txBox="1"/>
          <p:nvPr/>
        </p:nvSpPr>
        <p:spPr>
          <a:xfrm>
            <a:off x="304800" y="1528272"/>
            <a:ext cx="958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chemeClr val="accent5">
                    <a:lumMod val="50000"/>
                  </a:schemeClr>
                </a:solidFill>
              </a:rPr>
              <a:t>3. Intestino delgado: digestión y absorción.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2437A7B-DCC5-41C8-9AB5-2E4580D5CE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5456"/>
          <a:stretch/>
        </p:blipFill>
        <p:spPr>
          <a:xfrm>
            <a:off x="7120029" y="2130048"/>
            <a:ext cx="4051554" cy="3534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El cuerpo humano. Aparato digestivo. Introducción a las Ciencias ...">
            <a:extLst>
              <a:ext uri="{FF2B5EF4-FFF2-40B4-BE49-F238E27FC236}">
                <a16:creationId xmlns:a16="http://schemas.microsoft.com/office/drawing/2014/main" xmlns="" id="{94C8CE2B-4A3F-4528-AFE6-5625DBEB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17" y="2533708"/>
            <a:ext cx="5018488" cy="374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7BDAD2FE-AE22-4944-A7E3-2F3131218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6997" y="5473505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1D33C7AE-A8F1-4E15-94F5-1A88E25B9C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5806" y="5976730"/>
            <a:ext cx="6096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5606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5E41177-C214-4859-9EAC-29990D7422AF}"/>
              </a:ext>
            </a:extLst>
          </p:cNvPr>
          <p:cNvSpPr txBox="1"/>
          <p:nvPr/>
        </p:nvSpPr>
        <p:spPr>
          <a:xfrm>
            <a:off x="283716" y="1486787"/>
            <a:ext cx="6594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chemeClr val="accent5">
                    <a:lumMod val="50000"/>
                  </a:schemeClr>
                </a:solidFill>
              </a:rPr>
              <a:t>4. Intestino grueso: Egestión</a:t>
            </a:r>
          </a:p>
        </p:txBody>
      </p:sp>
      <p:pic>
        <p:nvPicPr>
          <p:cNvPr id="3" name="Picture 2" descr="Colon - EcuRed">
            <a:extLst>
              <a:ext uri="{FF2B5EF4-FFF2-40B4-BE49-F238E27FC236}">
                <a16:creationId xmlns:a16="http://schemas.microsoft.com/office/drawing/2014/main" xmlns="" id="{669AF14A-B6A9-4BF0-A366-61AF76F9C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" r="1" b="11123"/>
          <a:stretch/>
        </p:blipFill>
        <p:spPr bwMode="auto">
          <a:xfrm>
            <a:off x="3410626" y="2347026"/>
            <a:ext cx="5614103" cy="3984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223A21BE-8EFD-41A0-8DF1-11513587D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1847" y="5515708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62160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7CCF4BFD-655B-47B7-8366-984281BA6F98}"/>
              </a:ext>
            </a:extLst>
          </p:cNvPr>
          <p:cNvSpPr txBox="1"/>
          <p:nvPr/>
        </p:nvSpPr>
        <p:spPr>
          <a:xfrm>
            <a:off x="637309" y="549670"/>
            <a:ext cx="1061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SISTEMA RESPIRATORIO</a:t>
            </a:r>
          </a:p>
        </p:txBody>
      </p:sp>
      <p:pic>
        <p:nvPicPr>
          <p:cNvPr id="10244" name="Picture 4" descr="Sistema respiratorio - EcuRed">
            <a:extLst>
              <a:ext uri="{FF2B5EF4-FFF2-40B4-BE49-F238E27FC236}">
                <a16:creationId xmlns:a16="http://schemas.microsoft.com/office/drawing/2014/main" xmlns="" id="{D6DBFCAA-3779-4062-8B58-FDF9A9CC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" y="1428750"/>
            <a:ext cx="4879580" cy="487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parato respiratorio">
            <a:extLst>
              <a:ext uri="{FF2B5EF4-FFF2-40B4-BE49-F238E27FC236}">
                <a16:creationId xmlns:a16="http://schemas.microsoft.com/office/drawing/2014/main" xmlns="" id="{B4FD5B84-F58B-40B2-8727-3FE82CF94B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01" y="1972090"/>
            <a:ext cx="3739598" cy="3739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04E9ADE0-A97A-4DD0-B1A0-D7991E379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3565" y="3936846"/>
            <a:ext cx="6096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B6104D7C-9F7A-445F-842F-EE3CC44A0F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4035" y="3934738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10798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LVEOLO Intercambio O2 CO2 Hemoglobina GIF | Gfycat">
            <a:extLst>
              <a:ext uri="{FF2B5EF4-FFF2-40B4-BE49-F238E27FC236}">
                <a16:creationId xmlns:a16="http://schemas.microsoft.com/office/drawing/2014/main" xmlns="" id="{422A0890-329F-4033-9027-252BBA5787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282" y="3804918"/>
            <a:ext cx="3422073" cy="2623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istema Respiratório GIF | Gfycat">
            <a:extLst>
              <a:ext uri="{FF2B5EF4-FFF2-40B4-BE49-F238E27FC236}">
                <a16:creationId xmlns:a16="http://schemas.microsoft.com/office/drawing/2014/main" xmlns="" id="{BC7200A7-698D-4424-8D6D-20BD9A0CE6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2" y="3902416"/>
            <a:ext cx="4217591" cy="2428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LVEOLOS - YouTube">
            <a:extLst>
              <a:ext uri="{FF2B5EF4-FFF2-40B4-BE49-F238E27FC236}">
                <a16:creationId xmlns:a16="http://schemas.microsoft.com/office/drawing/2014/main" xmlns="" id="{67425292-8EC7-4CFF-A2BE-3D210A7DB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r="17765" b="5158"/>
          <a:stretch/>
        </p:blipFill>
        <p:spPr bwMode="auto">
          <a:xfrm>
            <a:off x="3929270" y="721359"/>
            <a:ext cx="3524682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D8AA1E53-A956-457C-B047-A2FB8BDFEBC4}"/>
              </a:ext>
            </a:extLst>
          </p:cNvPr>
          <p:cNvSpPr txBox="1"/>
          <p:nvPr/>
        </p:nvSpPr>
        <p:spPr>
          <a:xfrm>
            <a:off x="196166" y="3983351"/>
            <a:ext cx="1258957" cy="37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CD8C88E4-327F-41EC-BC91-35814F734AA8}"/>
              </a:ext>
            </a:extLst>
          </p:cNvPr>
          <p:cNvSpPr txBox="1"/>
          <p:nvPr/>
        </p:nvSpPr>
        <p:spPr>
          <a:xfrm>
            <a:off x="7453952" y="3983351"/>
            <a:ext cx="1258957" cy="37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B</a:t>
            </a:r>
            <a:r>
              <a:rPr lang="es-CL" dirty="0"/>
              <a:t>.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B487171C-F5E6-449E-B5D4-16E94B6E1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50497" y="1430880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CDD4723D-274F-4111-B4DF-773987913F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5028376"/>
            <a:ext cx="6096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3801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82AB826-8877-4BF9-BAC6-7E8072F04DC5}"/>
              </a:ext>
            </a:extLst>
          </p:cNvPr>
          <p:cNvSpPr txBox="1"/>
          <p:nvPr/>
        </p:nvSpPr>
        <p:spPr>
          <a:xfrm>
            <a:off x="2885233" y="481469"/>
            <a:ext cx="886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SISTEMA CIRCULATORIO</a:t>
            </a:r>
          </a:p>
        </p:txBody>
      </p:sp>
      <p:pic>
        <p:nvPicPr>
          <p:cNvPr id="6146" name="Picture 2" descr="Sistemas de ingreso, intercambio y transporte de sustancias en el ...">
            <a:extLst>
              <a:ext uri="{FF2B5EF4-FFF2-40B4-BE49-F238E27FC236}">
                <a16:creationId xmlns:a16="http://schemas.microsoft.com/office/drawing/2014/main" xmlns="" id="{78AB8013-AE2C-4B08-8FB6-7ED2365B3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2" y="1384243"/>
            <a:ext cx="4501270" cy="530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lóbulos rojos - Qué son, funciones, valores y enfermedades ...">
            <a:extLst>
              <a:ext uri="{FF2B5EF4-FFF2-40B4-BE49-F238E27FC236}">
                <a16:creationId xmlns:a16="http://schemas.microsoft.com/office/drawing/2014/main" xmlns="" id="{6C73CB32-CFF1-483A-A112-E5C8F02AA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03" y="2295165"/>
            <a:ext cx="2064078" cy="1544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onocitos y linfocitos (derecha) (izquierda) de los glóbulos ...">
            <a:extLst>
              <a:ext uri="{FF2B5EF4-FFF2-40B4-BE49-F238E27FC236}">
                <a16:creationId xmlns:a16="http://schemas.microsoft.com/office/drawing/2014/main" xmlns="" id="{3A7B73F0-1064-45FA-9592-7C5CC91DC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5"/>
          <a:stretch/>
        </p:blipFill>
        <p:spPr bwMode="auto">
          <a:xfrm>
            <a:off x="6335003" y="4677813"/>
            <a:ext cx="2064078" cy="1367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laquetas Activadas Imágenes De Stock &amp; Plaquetas Activadas Fotos ...">
            <a:extLst>
              <a:ext uri="{FF2B5EF4-FFF2-40B4-BE49-F238E27FC236}">
                <a16:creationId xmlns:a16="http://schemas.microsoft.com/office/drawing/2014/main" xmlns="" id="{E6691F70-7F95-4FFD-8248-EBEBAC4E8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0"/>
          <a:stretch/>
        </p:blipFill>
        <p:spPr bwMode="auto">
          <a:xfrm>
            <a:off x="9609963" y="2295165"/>
            <a:ext cx="2064078" cy="1544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oncentrado plaquetario autólogo | Adios Dolor">
            <a:extLst>
              <a:ext uri="{FF2B5EF4-FFF2-40B4-BE49-F238E27FC236}">
                <a16:creationId xmlns:a16="http://schemas.microsoft.com/office/drawing/2014/main" xmlns="" id="{3C09842B-0DD7-4B22-AECC-4B865D845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276" y="4838309"/>
            <a:ext cx="2532449" cy="1718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B4199E2-5C7B-40D0-B14C-678940C03BF0}"/>
              </a:ext>
            </a:extLst>
          </p:cNvPr>
          <p:cNvSpPr txBox="1"/>
          <p:nvPr/>
        </p:nvSpPr>
        <p:spPr>
          <a:xfrm>
            <a:off x="7477170" y="1496365"/>
            <a:ext cx="4265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accent5">
                    <a:lumMod val="50000"/>
                  </a:schemeClr>
                </a:solidFill>
              </a:rPr>
              <a:t>La sangre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BC2DA2DF-9172-4B7E-BF58-2F9CB6C5D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5732" y="4533509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46C38AC8-1CB8-4E71-9DDA-45281E660E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0894" y="4092163"/>
            <a:ext cx="6096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D23EFBC-2EAC-434B-9D2B-234E0AC5678F}"/>
              </a:ext>
            </a:extLst>
          </p:cNvPr>
          <p:cNvSpPr txBox="1"/>
          <p:nvPr/>
        </p:nvSpPr>
        <p:spPr>
          <a:xfrm>
            <a:off x="6335003" y="4092163"/>
            <a:ext cx="206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Glóbulos rojos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A5FDDE02-8A4E-448A-B945-A6FCC8B0D472}"/>
              </a:ext>
            </a:extLst>
          </p:cNvPr>
          <p:cNvSpPr txBox="1"/>
          <p:nvPr/>
        </p:nvSpPr>
        <p:spPr>
          <a:xfrm>
            <a:off x="9762362" y="4059897"/>
            <a:ext cx="206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Plasma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371420CC-0A6D-46F2-B179-EEC2B2F35036}"/>
              </a:ext>
            </a:extLst>
          </p:cNvPr>
          <p:cNvSpPr txBox="1"/>
          <p:nvPr/>
        </p:nvSpPr>
        <p:spPr>
          <a:xfrm>
            <a:off x="6404360" y="6191865"/>
            <a:ext cx="234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Glóbulos blancos</a:t>
            </a:r>
          </a:p>
        </p:txBody>
      </p:sp>
    </p:spTree>
    <p:extLst>
      <p:ext uri="{BB962C8B-B14F-4D97-AF65-F5344CB8AC3E}">
        <p14:creationId xmlns:p14="http://schemas.microsoft.com/office/powerpoint/2010/main" val="142119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structura de los vasos sanguíneos. | Download Scientific Diagram">
            <a:extLst>
              <a:ext uri="{FF2B5EF4-FFF2-40B4-BE49-F238E27FC236}">
                <a16:creationId xmlns:a16="http://schemas.microsoft.com/office/drawing/2014/main" xmlns="" id="{5F83BFFD-F08E-489D-800E-0D07801DC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07" y="1506079"/>
            <a:ext cx="7506942" cy="5007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817FD40-0A81-4109-965E-202511DED15B}"/>
              </a:ext>
            </a:extLst>
          </p:cNvPr>
          <p:cNvSpPr txBox="1"/>
          <p:nvPr/>
        </p:nvSpPr>
        <p:spPr>
          <a:xfrm>
            <a:off x="3077450" y="902518"/>
            <a:ext cx="4265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accent5">
                    <a:lumMod val="50000"/>
                  </a:schemeClr>
                </a:solidFill>
              </a:rPr>
              <a:t>Los Vasos Sanguíneos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BA4D611E-3D85-4C07-9D86-35C76F954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117" y="3705065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80978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NATOMÍA Y FUNCIÓN DEL CORAZÓN HUMANO - corazoncomonuevo">
            <a:extLst>
              <a:ext uri="{FF2B5EF4-FFF2-40B4-BE49-F238E27FC236}">
                <a16:creationId xmlns:a16="http://schemas.microsoft.com/office/drawing/2014/main" xmlns="" id="{560BAF75-FCF5-422C-AE65-CF7B13077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09" y="784076"/>
            <a:ext cx="4580900" cy="59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ntitled Document">
            <a:extLst>
              <a:ext uri="{FF2B5EF4-FFF2-40B4-BE49-F238E27FC236}">
                <a16:creationId xmlns:a16="http://schemas.microsoft.com/office/drawing/2014/main" xmlns="" id="{9F0E3A32-851F-4A2A-B44B-528410EB20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035" y="1835314"/>
            <a:ext cx="3183514" cy="434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0B40A26-9390-4E36-86C4-FF3B3FFDC691}"/>
              </a:ext>
            </a:extLst>
          </p:cNvPr>
          <p:cNvSpPr txBox="1"/>
          <p:nvPr/>
        </p:nvSpPr>
        <p:spPr>
          <a:xfrm>
            <a:off x="4641205" y="555461"/>
            <a:ext cx="4265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accent5">
                    <a:lumMod val="50000"/>
                  </a:schemeClr>
                </a:solidFill>
              </a:rPr>
              <a:t>El Corazón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8635AEA4-2409-4F09-B536-58D86713D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058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211189D-F2B1-4F5C-BBDC-0FDCB2785504}"/>
              </a:ext>
            </a:extLst>
          </p:cNvPr>
          <p:cNvSpPr txBox="1"/>
          <p:nvPr/>
        </p:nvSpPr>
        <p:spPr>
          <a:xfrm>
            <a:off x="817418" y="872836"/>
            <a:ext cx="1018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SISTEMA RENAL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BF6B252-977D-4949-B13D-B9DC19AE98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23" t="27042" r="28977" b="12709"/>
          <a:stretch/>
        </p:blipFill>
        <p:spPr>
          <a:xfrm>
            <a:off x="609600" y="1762539"/>
            <a:ext cx="5486400" cy="4129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Michelle Moreno">
            <a:extLst>
              <a:ext uri="{FF2B5EF4-FFF2-40B4-BE49-F238E27FC236}">
                <a16:creationId xmlns:a16="http://schemas.microsoft.com/office/drawing/2014/main" xmlns="" id="{EC97C7AD-BF31-48AE-9CF5-9830933C13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989" y="2632081"/>
            <a:ext cx="3190875" cy="2390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09B9D787-9665-4F4F-9643-D0E4C9074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7989" y="5375564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167395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F17CDB2-B7CB-46D4-882B-3F94AF5B4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62" t="46503" r="31346" b="14032"/>
          <a:stretch/>
        </p:blipFill>
        <p:spPr>
          <a:xfrm>
            <a:off x="3104271" y="1924673"/>
            <a:ext cx="6700903" cy="44128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027217C-314A-498A-8F9C-96BD944CE025}"/>
              </a:ext>
            </a:extLst>
          </p:cNvPr>
          <p:cNvSpPr txBox="1"/>
          <p:nvPr/>
        </p:nvSpPr>
        <p:spPr>
          <a:xfrm>
            <a:off x="3104271" y="520505"/>
            <a:ext cx="8796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¿Cómo se integran los 4 sistemas antes mencionados en la </a:t>
            </a:r>
            <a:r>
              <a:rPr lang="es-CL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nutricion</a:t>
            </a:r>
            <a:r>
              <a:rPr lang="es-C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DE738F37-9CAB-41F5-8948-1CC03E858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4621" y="3521484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406281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6C2EF12-F1FF-4FBF-A5BB-908B73358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Objetivos de aprendizaje: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3848D1B-E1D2-4BAA-A160-0F69E4DBF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1"/>
            <a:ext cx="10820400" cy="30267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L" sz="2000" b="1" dirty="0"/>
              <a:t>OA 05: </a:t>
            </a:r>
            <a:r>
              <a:rPr lang="es-CL" sz="2000" dirty="0"/>
              <a:t>Explicar, basados en evidencias, la interacción de sistemas del cuerpo humano, organizados por estructuras especializadas que contribuyen a su equilibrio.</a:t>
            </a:r>
          </a:p>
          <a:p>
            <a:pPr marL="0" indent="0" algn="just">
              <a:buNone/>
            </a:pPr>
            <a:endParaRPr lang="es-CL" sz="2000" dirty="0"/>
          </a:p>
          <a:p>
            <a:pPr marL="0" indent="0" algn="just">
              <a:buNone/>
            </a:pPr>
            <a:endParaRPr lang="es-CL" sz="2000" dirty="0"/>
          </a:p>
          <a:p>
            <a:pPr marL="0" indent="0" algn="just">
              <a:buNone/>
            </a:pPr>
            <a:r>
              <a:rPr lang="es-CL" sz="2000" b="1" dirty="0"/>
              <a:t>OA 07: </a:t>
            </a:r>
            <a:r>
              <a:rPr lang="es-CL" sz="2000" dirty="0"/>
              <a:t>Analizar y evaluar, basados en evidencias, los factores que contribuyen a mantener un cuerpo saludable, proponiendo un plan que considere:  Una alimentación balanceada, Un ejercicio físico regular, Evitar consumo de alcohol, tabaco y drogas.</a:t>
            </a:r>
          </a:p>
          <a:p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1262052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1A7B4FA-454D-4468-B81E-269C29C81019}"/>
              </a:ext>
            </a:extLst>
          </p:cNvPr>
          <p:cNvSpPr txBox="1"/>
          <p:nvPr/>
        </p:nvSpPr>
        <p:spPr>
          <a:xfrm>
            <a:off x="653433" y="1215326"/>
            <a:ext cx="10924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ACTIVIDAD</a:t>
            </a:r>
          </a:p>
          <a:p>
            <a:endParaRPr lang="es-CL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s-CL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5A59DEF-448C-4925-B929-01FD530204B3}"/>
              </a:ext>
            </a:extLst>
          </p:cNvPr>
          <p:cNvSpPr txBox="1"/>
          <p:nvPr/>
        </p:nvSpPr>
        <p:spPr>
          <a:xfrm>
            <a:off x="787791" y="1938601"/>
            <a:ext cx="107899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Trabajemos con el libro virtual </a:t>
            </a:r>
            <a:r>
              <a:rPr lang="es-CL" b="1" dirty="0"/>
              <a:t>“</a:t>
            </a:r>
            <a:r>
              <a:rPr lang="es-CL" b="1" dirty="0" err="1"/>
              <a:t>Sciencie</a:t>
            </a:r>
            <a:r>
              <a:rPr lang="es-CL" b="1" dirty="0"/>
              <a:t> </a:t>
            </a:r>
            <a:r>
              <a:rPr lang="es-CL" b="1" dirty="0" err="1"/>
              <a:t>Techbook</a:t>
            </a:r>
            <a:r>
              <a:rPr lang="es-CL" b="1" dirty="0"/>
              <a:t>” en la unidad 1: ¿Cómo contribuye las células a la estructura y la actividad de los organismos? Concepto 1.1: Sistemas del cuerpo humano: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Desarrolla la actividad “sistemas del cuerpo” al finalizar la sección ENGANCHAR.</a:t>
            </a:r>
          </a:p>
          <a:p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Desarrolla la actividad “funciones de los sistemas corporales” y la actividad “elecciones saludables” al finalizar la sección EXPLORAR.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Desarrolla la actividad “Explicación Científica” en la sección EXPLICACION.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Desarrolla la actividad “dietas bajas en carbohidratos” y “dietas de moda” presentes en la sección ELABORAR (</a:t>
            </a:r>
            <a:r>
              <a:rPr lang="es-CL" dirty="0" err="1"/>
              <a:t>Stem</a:t>
            </a:r>
            <a:r>
              <a:rPr lang="es-CL" dirty="0"/>
              <a:t> en acción).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Desarrolla la evaluación presente en EVALUACIÓN.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959727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1F86BEC-CB23-4ABC-82D6-AB5C64B5CE7C}"/>
              </a:ext>
            </a:extLst>
          </p:cNvPr>
          <p:cNvSpPr txBox="1"/>
          <p:nvPr/>
        </p:nvSpPr>
        <p:spPr>
          <a:xfrm>
            <a:off x="4876800" y="592131"/>
            <a:ext cx="667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TIPOS DE NUTRIENTES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2373A30-3848-463A-AE4E-1DF5FCF3B2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54" t="20126" r="40113" b="20804"/>
          <a:stretch/>
        </p:blipFill>
        <p:spPr>
          <a:xfrm>
            <a:off x="2120348" y="1484242"/>
            <a:ext cx="7182678" cy="5115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ED646001-7656-49A8-8896-166D49164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966" y="2631830"/>
            <a:ext cx="609600" cy="6096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80B934E2-5F9B-41A6-B907-0CB6C775A9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057" y="4967067"/>
            <a:ext cx="609600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3244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6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piramide alimenticia 4 niveles">
            <a:extLst>
              <a:ext uri="{FF2B5EF4-FFF2-40B4-BE49-F238E27FC236}">
                <a16:creationId xmlns:a16="http://schemas.microsoft.com/office/drawing/2014/main" xmlns="" id="{1A56A029-6F76-401C-96EE-FD792BADA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0"/>
          <a:stretch/>
        </p:blipFill>
        <p:spPr bwMode="auto">
          <a:xfrm>
            <a:off x="2651677" y="1625669"/>
            <a:ext cx="7746451" cy="4987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4DD4299-7EB2-43E2-84DB-06A3A8ED477E}"/>
              </a:ext>
            </a:extLst>
          </p:cNvPr>
          <p:cNvSpPr txBox="1"/>
          <p:nvPr/>
        </p:nvSpPr>
        <p:spPr>
          <a:xfrm>
            <a:off x="5009323" y="795130"/>
            <a:ext cx="5963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PIRÁMIDE ALIMENTICIA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047F9F14-F702-4AD9-B449-64A1CDB02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4272" y="4643511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4342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eneficios-del-deporte-3">
            <a:extLst>
              <a:ext uri="{FF2B5EF4-FFF2-40B4-BE49-F238E27FC236}">
                <a16:creationId xmlns:a16="http://schemas.microsoft.com/office/drawing/2014/main" xmlns="" id="{BE9FB8AB-472A-4D6A-AA92-289807B8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04" y="998054"/>
            <a:ext cx="8120192" cy="5455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6EFD4F7A-CA14-4C73-B9C3-2CB828D73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19" y="4108939"/>
            <a:ext cx="609600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08240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D39A6ED9-A122-426C-9537-34F684BED612}"/>
              </a:ext>
            </a:extLst>
          </p:cNvPr>
          <p:cNvSpPr txBox="1"/>
          <p:nvPr/>
        </p:nvSpPr>
        <p:spPr>
          <a:xfrm>
            <a:off x="4021779" y="613817"/>
            <a:ext cx="738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Abuso de sustancias</a:t>
            </a:r>
          </a:p>
        </p:txBody>
      </p:sp>
      <p:pic>
        <p:nvPicPr>
          <p:cNvPr id="15362" name="Picture 2" descr="Sustancias Adictivas, Incluyendo El Alcohol, Los Cigarrillos Y Las ...">
            <a:extLst>
              <a:ext uri="{FF2B5EF4-FFF2-40B4-BE49-F238E27FC236}">
                <a16:creationId xmlns:a16="http://schemas.microsoft.com/office/drawing/2014/main" xmlns="" id="{FD0A2201-197C-4D7F-B65C-C70B838BB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1"/>
          <a:stretch/>
        </p:blipFill>
        <p:spPr bwMode="auto">
          <a:xfrm>
            <a:off x="2353974" y="1449987"/>
            <a:ext cx="7619051" cy="5020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57B59297-DC7C-4C20-802D-F9D5F7658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373" y="4207413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48393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BC310D3-F6D6-42BB-895A-E34A883DDBD6}"/>
              </a:ext>
            </a:extLst>
          </p:cNvPr>
          <p:cNvSpPr txBox="1"/>
          <p:nvPr/>
        </p:nvSpPr>
        <p:spPr>
          <a:xfrm>
            <a:off x="522257" y="530690"/>
            <a:ext cx="1057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SISTEMA DIGESTIVO</a:t>
            </a:r>
          </a:p>
        </p:txBody>
      </p:sp>
      <p:pic>
        <p:nvPicPr>
          <p:cNvPr id="1026" name="Picture 2" descr="El aparato digestivo y su funcionamiento | NIDDK">
            <a:extLst>
              <a:ext uri="{FF2B5EF4-FFF2-40B4-BE49-F238E27FC236}">
                <a16:creationId xmlns:a16="http://schemas.microsoft.com/office/drawing/2014/main" xmlns="" id="{18360164-9FCA-4DA5-9421-0E800167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576" y="1177021"/>
            <a:ext cx="4465381" cy="551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B250C283-498E-4C80-8850-D787D59C1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517" y="5417234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03085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8F9A89EF-46E2-4C69-B481-DFA45EDBD826}"/>
              </a:ext>
            </a:extLst>
          </p:cNvPr>
          <p:cNvSpPr txBox="1"/>
          <p:nvPr/>
        </p:nvSpPr>
        <p:spPr>
          <a:xfrm>
            <a:off x="527075" y="1464025"/>
            <a:ext cx="631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chemeClr val="accent5">
                    <a:lumMod val="50000"/>
                  </a:schemeClr>
                </a:solidFill>
              </a:rPr>
              <a:t>1. Ingestión:</a:t>
            </a:r>
          </a:p>
        </p:txBody>
      </p:sp>
      <p:pic>
        <p:nvPicPr>
          <p:cNvPr id="2052" name="Picture 4" descr="Monografias.com">
            <a:extLst>
              <a:ext uri="{FF2B5EF4-FFF2-40B4-BE49-F238E27FC236}">
                <a16:creationId xmlns:a16="http://schemas.microsoft.com/office/drawing/2014/main" xmlns="" id="{A342BA69-EC4D-4DEA-8229-B9BC5DC21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27239" r="54848" b="25623"/>
          <a:stretch/>
        </p:blipFill>
        <p:spPr bwMode="auto">
          <a:xfrm>
            <a:off x="9099494" y="3842001"/>
            <a:ext cx="2565431" cy="2720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igestión bucal Icarito">
            <a:extLst>
              <a:ext uri="{FF2B5EF4-FFF2-40B4-BE49-F238E27FC236}">
                <a16:creationId xmlns:a16="http://schemas.microsoft.com/office/drawing/2014/main" xmlns="" id="{6584EDB1-CF39-4A33-AB84-8151B5D2D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3"/>
          <a:stretch/>
        </p:blipFill>
        <p:spPr bwMode="auto">
          <a:xfrm>
            <a:off x="3478205" y="1217646"/>
            <a:ext cx="4844160" cy="417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F14CBA0-7958-49A6-99D8-857B6002C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75" y="4164444"/>
            <a:ext cx="3283527" cy="2459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60" name="Picture 12" descr="Por qué las 'muelas del juicio' se llaman así?">
            <a:extLst>
              <a:ext uri="{FF2B5EF4-FFF2-40B4-BE49-F238E27FC236}">
                <a16:creationId xmlns:a16="http://schemas.microsoft.com/office/drawing/2014/main" xmlns="" id="{11183B5A-C5EA-4DB8-9A9D-B5F91D464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0" y="721921"/>
            <a:ext cx="2730475" cy="2730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39879056-F817-4EDA-A7E4-CE567FE61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5448" y="5860651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43142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9 KB">
            <a:extLst>
              <a:ext uri="{FF2B5EF4-FFF2-40B4-BE49-F238E27FC236}">
                <a16:creationId xmlns:a16="http://schemas.microsoft.com/office/drawing/2014/main" xmlns="" id="{DDB8A2F0-A0F1-4EB9-9237-F7CFB83ABD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4" y="1957386"/>
            <a:ext cx="3712604" cy="4006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nografias.com">
            <a:extLst>
              <a:ext uri="{FF2B5EF4-FFF2-40B4-BE49-F238E27FC236}">
                <a16:creationId xmlns:a16="http://schemas.microsoft.com/office/drawing/2014/main" xmlns="" id="{2C25931C-0501-47F7-B306-5CD798EBF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" t="25892" r="51414" b="16885"/>
          <a:stretch/>
        </p:blipFill>
        <p:spPr bwMode="auto">
          <a:xfrm>
            <a:off x="4138520" y="1425149"/>
            <a:ext cx="2840182" cy="2943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a digestion: digestión estomacal">
            <a:extLst>
              <a:ext uri="{FF2B5EF4-FFF2-40B4-BE49-F238E27FC236}">
                <a16:creationId xmlns:a16="http://schemas.microsoft.com/office/drawing/2014/main" xmlns="" id="{8880A2B8-4BF0-4904-BFDF-25586B0BF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624" y="4368374"/>
            <a:ext cx="3138060" cy="2263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sofago_animado">
            <a:extLst>
              <a:ext uri="{FF2B5EF4-FFF2-40B4-BE49-F238E27FC236}">
                <a16:creationId xmlns:a16="http://schemas.microsoft.com/office/drawing/2014/main" xmlns="" id="{331BABB0-4822-4F79-9995-E7A23B97CD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658" y="1425149"/>
            <a:ext cx="1690789" cy="2943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2424754-1FF8-45D1-9600-A5126961BD55}"/>
              </a:ext>
            </a:extLst>
          </p:cNvPr>
          <p:cNvSpPr txBox="1"/>
          <p:nvPr/>
        </p:nvSpPr>
        <p:spPr>
          <a:xfrm>
            <a:off x="1139687" y="1495722"/>
            <a:ext cx="192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Deglución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233F36F5-DEC5-47D5-B2E5-217917805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19680" y="5500008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90773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Estela de condensación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1715</TotalTime>
  <Words>282</Words>
  <Application>Microsoft Macintosh PowerPoint</Application>
  <PresentationFormat>Personalizado</PresentationFormat>
  <Paragraphs>42</Paragraphs>
  <Slides>20</Slides>
  <Notes>0</Notes>
  <HiddenSlides>0</HiddenSlides>
  <MMClips>23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Estela de condensación</vt:lpstr>
      <vt:lpstr>NUTRICION Y SALUD</vt:lpstr>
      <vt:lpstr>Objetivos de aprendizaje: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¿Cómo contribuyen las células a la estructura y la actividad de los organismos?</dc:title>
  <dc:creator>Marcia Palma Altamirano</dc:creator>
  <cp:lastModifiedBy>Patricia Blanco</cp:lastModifiedBy>
  <cp:revision>62</cp:revision>
  <dcterms:created xsi:type="dcterms:W3CDTF">2020-05-22T21:11:48Z</dcterms:created>
  <dcterms:modified xsi:type="dcterms:W3CDTF">2020-05-29T18:53:02Z</dcterms:modified>
</cp:coreProperties>
</file>