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9" r:id="rId3"/>
    <p:sldId id="257" r:id="rId4"/>
    <p:sldId id="265" r:id="rId5"/>
    <p:sldId id="266" r:id="rId6"/>
    <p:sldId id="267" r:id="rId7"/>
    <p:sldId id="261" r:id="rId8"/>
    <p:sldId id="260" r:id="rId9"/>
    <p:sldId id="262" r:id="rId10"/>
    <p:sldId id="263" r:id="rId11"/>
    <p:sldId id="264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01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7263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22401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1248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463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4079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8532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6416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294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780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756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6537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9263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864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1768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8569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234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FB953-4BF4-498D-9B9F-D0F4DEB71650}" type="datetimeFigureOut">
              <a:rPr lang="es-CL" smtClean="0"/>
              <a:t>25-05-2020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01E9C-96A7-41C3-B66A-CDBAC00E8EC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159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media" Target="../media/media3.m4a"/><Relationship Id="rId7" Type="http://schemas.openxmlformats.org/officeDocument/2006/relationships/image" Target="../media/image10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Evolución">
            <a:extLst>
              <a:ext uri="{FF2B5EF4-FFF2-40B4-BE49-F238E27FC236}">
                <a16:creationId xmlns:a16="http://schemas.microsoft.com/office/drawing/2014/main" id="{55A84718-F50F-4AAC-AE60-D139073AC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09" b="16834"/>
          <a:stretch/>
        </p:blipFill>
        <p:spPr bwMode="auto">
          <a:xfrm>
            <a:off x="840836" y="1251238"/>
            <a:ext cx="10510327" cy="333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87C477C-22C9-4BE3-A24F-D60AFFFE0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42" y="3738466"/>
            <a:ext cx="10783127" cy="1126548"/>
          </a:xfrm>
        </p:spPr>
        <p:txBody>
          <a:bodyPr>
            <a:normAutofit fontScale="90000"/>
          </a:bodyPr>
          <a:lstStyle/>
          <a:p>
            <a:r>
              <a:rPr lang="es-CL" sz="2800" cap="none" dirty="0">
                <a:solidFill>
                  <a:schemeClr val="accent2">
                    <a:lumMod val="75000"/>
                  </a:schemeClr>
                </a:solidFill>
              </a:rPr>
              <a:t>         </a:t>
            </a:r>
            <a:r>
              <a:rPr lang="es-CL" sz="2800" b="1" cap="none" dirty="0">
                <a:solidFill>
                  <a:schemeClr val="accent2">
                    <a:lumMod val="75000"/>
                  </a:schemeClr>
                </a:solidFill>
              </a:rPr>
              <a:t>Unidad 1: </a:t>
            </a:r>
            <a:br>
              <a:rPr lang="es-CL" sz="2800" cap="none" dirty="0"/>
            </a:br>
            <a:r>
              <a:rPr lang="es-CL" sz="2800" cap="none" dirty="0"/>
              <a:t>                         </a:t>
            </a:r>
            <a:r>
              <a:rPr lang="es-CL" sz="53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Evolución y Biodiversidad</a:t>
            </a:r>
            <a:endParaRPr lang="es-CL" sz="53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9DDCD39-EFEA-43B2-A8C8-23513391BF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54836" y="5887605"/>
            <a:ext cx="2826327" cy="882072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es-CL" sz="1800" b="1" dirty="0"/>
              <a:t>Marcia Palma Altamirano</a:t>
            </a:r>
          </a:p>
          <a:p>
            <a:pPr algn="r"/>
            <a:r>
              <a:rPr lang="es-CL" sz="1800" b="1" dirty="0"/>
              <a:t>Primeros medios A y B</a:t>
            </a:r>
          </a:p>
          <a:p>
            <a:pPr algn="r"/>
            <a:r>
              <a:rPr lang="es-CL" sz="1800" b="1" dirty="0"/>
              <a:t>Biología</a:t>
            </a:r>
          </a:p>
          <a:p>
            <a:endParaRPr lang="es-CL" b="1" dirty="0">
              <a:solidFill>
                <a:srgbClr val="0066FF"/>
              </a:solidFill>
            </a:endParaRPr>
          </a:p>
        </p:txBody>
      </p:sp>
      <p:pic>
        <p:nvPicPr>
          <p:cNvPr id="13314" name="Picture 2" descr="Colegio Parroquial de Andacollo – Sitio web del Colegio Parroquial ...">
            <a:extLst>
              <a:ext uri="{FF2B5EF4-FFF2-40B4-BE49-F238E27FC236}">
                <a16:creationId xmlns:a16="http://schemas.microsoft.com/office/drawing/2014/main" id="{687BF682-974A-4B17-B7B8-92880D970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6" y="124691"/>
            <a:ext cx="1126547" cy="112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653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4B0B34-7347-4A17-8A69-DB9919B44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309" y="595745"/>
            <a:ext cx="8610600" cy="129302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3200" b="1" cap="none" dirty="0">
                <a:solidFill>
                  <a:schemeClr val="accent4">
                    <a:lumMod val="50000"/>
                  </a:schemeClr>
                </a:solidFill>
              </a:rPr>
              <a:t>Teoría Sintética de la Evolución</a:t>
            </a:r>
          </a:p>
        </p:txBody>
      </p:sp>
      <p:pic>
        <p:nvPicPr>
          <p:cNvPr id="7170" name="Picture 2" descr="Mutación: Concepto, Tipos de mutación y Ejemplos">
            <a:extLst>
              <a:ext uri="{FF2B5EF4-FFF2-40B4-BE49-F238E27FC236}">
                <a16:creationId xmlns:a16="http://schemas.microsoft.com/office/drawing/2014/main" id="{C143117B-E8DF-464F-9B0B-0028F986E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" y="2119745"/>
            <a:ext cx="5957456" cy="2978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ntroducción a la evolución: La recombinación genética">
            <a:extLst>
              <a:ext uri="{FF2B5EF4-FFF2-40B4-BE49-F238E27FC236}">
                <a16:creationId xmlns:a16="http://schemas.microsoft.com/office/drawing/2014/main" id="{C3B814FF-75C2-4C30-B303-77AFCEF5F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609" y="2119745"/>
            <a:ext cx="3408219" cy="4142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9A11F02-5693-48BA-988E-3C07763D6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5157" y="5652655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67270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D173B8-8147-4A91-A9B7-9D094E4F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Clasificación taxonómica</a:t>
            </a:r>
          </a:p>
        </p:txBody>
      </p:sp>
      <p:pic>
        <p:nvPicPr>
          <p:cNvPr id="8194" name="Picture 2" descr="Desde las gavetas de mi escritorio: ¿Cuál es la importancia de la ...">
            <a:extLst>
              <a:ext uri="{FF2B5EF4-FFF2-40B4-BE49-F238E27FC236}">
                <a16:creationId xmlns:a16="http://schemas.microsoft.com/office/drawing/2014/main" id="{C37B229A-1E31-47A5-8921-6509B5CF4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268" y="1579850"/>
            <a:ext cx="2819904" cy="501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🐝¿Qué es una especie?🐠 [Fácil y Rápido] | BIOLOGÍA | - YouTube">
            <a:extLst>
              <a:ext uri="{FF2B5EF4-FFF2-40B4-BE49-F238E27FC236}">
                <a16:creationId xmlns:a16="http://schemas.microsoft.com/office/drawing/2014/main" id="{156BCCD0-C459-4CC5-ACEC-A210DC944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65" y="1905433"/>
            <a:ext cx="6669426" cy="375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C1C19F2-E1B7-47F4-BDA4-423C4FA02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6960" y="5980689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53241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00509C-669E-47AC-BEE3-11F7C8E28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729E252-5ACE-4A6F-BA83-6E10D53FDB23}"/>
              </a:ext>
            </a:extLst>
          </p:cNvPr>
          <p:cNvSpPr txBox="1"/>
          <p:nvPr/>
        </p:nvSpPr>
        <p:spPr>
          <a:xfrm>
            <a:off x="815926" y="2166425"/>
            <a:ext cx="10690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Leer la unidad </a:t>
            </a:r>
            <a:r>
              <a:rPr lang="es-CL" dirty="0" err="1"/>
              <a:t>n°</a:t>
            </a:r>
            <a:r>
              <a:rPr lang="es-CL" dirty="0"/>
              <a:t> 1: evolución y biodiversidad.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Desarrolla la evaluación intermedia presente en las páginas 46 y evaluación final en la página 61.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Desarrolla la actividad: desafíos mentales: anatomía comparada en pagina 24.</a:t>
            </a:r>
          </a:p>
        </p:txBody>
      </p:sp>
    </p:spTree>
    <p:extLst>
      <p:ext uri="{BB962C8B-B14F-4D97-AF65-F5344CB8AC3E}">
        <p14:creationId xmlns:p14="http://schemas.microsoft.com/office/powerpoint/2010/main" val="1275498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027F18-4972-41A8-90F0-5F3046AA3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Aprendizajes esperados: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79D43E-6CC3-403D-8FC1-E409014BE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1"/>
            <a:ext cx="10820400" cy="3488788"/>
          </a:xfrm>
        </p:spPr>
        <p:txBody>
          <a:bodyPr>
            <a:normAutofit/>
          </a:bodyPr>
          <a:lstStyle/>
          <a:p>
            <a:r>
              <a:rPr lang="es-MX" sz="1600" dirty="0"/>
              <a:t>OA 1: Explicar, basándose en evidencias, que la clasificación de la diversidad de organismos se construye a través del tiempo sobre la base de criterios taxonómicos que permiten organizarlos en grupos y subgrupos, identificando sus relaciones de parentesco con ancestros comunes.</a:t>
            </a:r>
          </a:p>
          <a:p>
            <a:pPr marL="0" indent="0">
              <a:buNone/>
            </a:pPr>
            <a:endParaRPr lang="es-MX" sz="1600" dirty="0"/>
          </a:p>
          <a:p>
            <a:r>
              <a:rPr lang="es-MX" sz="1600" dirty="0"/>
              <a:t>OA 2: Explicar, basándose en evidencias, que los fósiles: Se forman a partir de restos de animales y plantas, Se forman en rocas sedimentarias, Se ubican de acuerdo a su antigüedad en los estratos de la Tierra.</a:t>
            </a:r>
          </a:p>
          <a:p>
            <a:pPr marL="0" indent="0">
              <a:buNone/>
            </a:pPr>
            <a:endParaRPr lang="es-MX" sz="1600" dirty="0"/>
          </a:p>
          <a:p>
            <a:r>
              <a:rPr lang="es-MX" sz="1600" dirty="0"/>
              <a:t>OA 3: Analizar e interpretar datos para proveer de evidencias que apoyen que la diversidad de organismos es el resultado de la evolución, considerando: &gt; Evidencias de la evolución (como el registro fósil, las estructuras anatómicas homólogas, la embriología y las secuencias de ADN). &gt; Los postulados de la teoría de la selección natural. &gt; Los aportes de científicos como Darwin y Wallace a las teorías evolutivas.</a:t>
            </a:r>
          </a:p>
          <a:p>
            <a:endParaRPr lang="es-MX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33117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B1DBB-819E-47DB-BC69-E59F7018F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164" y="224046"/>
            <a:ext cx="8610600" cy="1293028"/>
          </a:xfrm>
        </p:spPr>
        <p:txBody>
          <a:bodyPr>
            <a:normAutofit/>
          </a:bodyPr>
          <a:lstStyle/>
          <a:p>
            <a:r>
              <a:rPr lang="es-CL" sz="44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CL" sz="48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Biodiversidad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23D1FA-938F-4CCF-91FB-346674E17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973" y="4163447"/>
            <a:ext cx="2012373" cy="5557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2400" b="1" dirty="0"/>
              <a:t>Genética</a:t>
            </a:r>
          </a:p>
        </p:txBody>
      </p:sp>
      <p:pic>
        <p:nvPicPr>
          <p:cNvPr id="1026" name="Picture 2" descr="Tipos de Biodiversidad】▷ Todos los tipos de Biodiversidad existentes">
            <a:extLst>
              <a:ext uri="{FF2B5EF4-FFF2-40B4-BE49-F238E27FC236}">
                <a16:creationId xmlns:a16="http://schemas.microsoft.com/office/drawing/2014/main" id="{22276E0D-4A68-45DF-B237-39CB58285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4"/>
          <a:stretch/>
        </p:blipFill>
        <p:spPr bwMode="auto">
          <a:xfrm>
            <a:off x="3810331" y="4586737"/>
            <a:ext cx="4093132" cy="212179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348E690-6417-4F2E-A51F-8174538E2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5" y="1663314"/>
            <a:ext cx="4093132" cy="264554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ipos de Biodiversidad: ambientales, biodiversidad, ciencia ...">
            <a:extLst>
              <a:ext uri="{FF2B5EF4-FFF2-40B4-BE49-F238E27FC236}">
                <a16:creationId xmlns:a16="http://schemas.microsoft.com/office/drawing/2014/main" id="{BC52ADB4-FB0A-412A-A78F-22CA21350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946" y="2908578"/>
            <a:ext cx="3767942" cy="335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9E601670-2CD4-45B6-8BF5-9AF57445B475}"/>
              </a:ext>
            </a:extLst>
          </p:cNvPr>
          <p:cNvSpPr txBox="1">
            <a:spLocks/>
          </p:cNvSpPr>
          <p:nvPr/>
        </p:nvSpPr>
        <p:spPr>
          <a:xfrm>
            <a:off x="1193443" y="1239190"/>
            <a:ext cx="2012373" cy="555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L" sz="2400" b="1" dirty="0"/>
              <a:t>De especies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CFE84D07-0E62-49D6-B8DB-35F23310CC8A}"/>
              </a:ext>
            </a:extLst>
          </p:cNvPr>
          <p:cNvSpPr txBox="1">
            <a:spLocks/>
          </p:cNvSpPr>
          <p:nvPr/>
        </p:nvSpPr>
        <p:spPr>
          <a:xfrm>
            <a:off x="8766428" y="2474860"/>
            <a:ext cx="2602979" cy="555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L" sz="2400" b="1" dirty="0"/>
              <a:t>De ecosistemas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103A485-58CB-4DBA-B0DA-89950A984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7140" y="2505643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38754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C013A-7E99-4B8F-8919-AF15EB9E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701" y="365125"/>
            <a:ext cx="8610600" cy="1293028"/>
          </a:xfrm>
        </p:spPr>
        <p:txBody>
          <a:bodyPr>
            <a:normAutofit/>
          </a:bodyPr>
          <a:lstStyle/>
          <a:p>
            <a:r>
              <a:rPr lang="es-CL" sz="48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Origen de la Biodiversidad</a:t>
            </a:r>
          </a:p>
        </p:txBody>
      </p:sp>
      <p:pic>
        <p:nvPicPr>
          <p:cNvPr id="4" name="Picture 2" descr="Creacionismo, imposturas, creencias - Observatorio del Laicismo ...">
            <a:extLst>
              <a:ext uri="{FF2B5EF4-FFF2-40B4-BE49-F238E27FC236}">
                <a16:creationId xmlns:a16="http://schemas.microsoft.com/office/drawing/2014/main" id="{BECE91D9-D58F-4C9C-B858-389403EAB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27" y="2284051"/>
            <a:ext cx="3816495" cy="2289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 descr="Teoría del Transformismo de Lamarck (con Ejemplos) - Lifeder">
            <a:extLst>
              <a:ext uri="{FF2B5EF4-FFF2-40B4-BE49-F238E27FC236}">
                <a16:creationId xmlns:a16="http://schemas.microsoft.com/office/drawing/2014/main" id="{B0DA6769-50B2-4F02-92F0-386275E01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9" y="3116621"/>
            <a:ext cx="3910610" cy="25248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iodiversidad de las Especies: Explicando más a fondo: ancestro ...">
            <a:extLst>
              <a:ext uri="{FF2B5EF4-FFF2-40B4-BE49-F238E27FC236}">
                <a16:creationId xmlns:a16="http://schemas.microsoft.com/office/drawing/2014/main" id="{07327614-337C-4907-A644-F64934EF3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730" y="3680676"/>
            <a:ext cx="4150243" cy="31126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987B260-AC2F-4E95-9A65-244681ABC4DF}"/>
              </a:ext>
            </a:extLst>
          </p:cNvPr>
          <p:cNvSpPr txBox="1"/>
          <p:nvPr/>
        </p:nvSpPr>
        <p:spPr>
          <a:xfrm>
            <a:off x="8772556" y="3177324"/>
            <a:ext cx="237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400" b="1" dirty="0"/>
              <a:t>Evolucionismo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D6EDB21-8D06-4A0B-AC22-4034CA5406DE}"/>
              </a:ext>
            </a:extLst>
          </p:cNvPr>
          <p:cNvSpPr txBox="1"/>
          <p:nvPr/>
        </p:nvSpPr>
        <p:spPr>
          <a:xfrm>
            <a:off x="450272" y="1740269"/>
            <a:ext cx="302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/>
              <a:t>Fijismo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16B3875-7C28-4FC8-B2B7-1BE8A45205DB}"/>
              </a:ext>
            </a:extLst>
          </p:cNvPr>
          <p:cNvSpPr txBox="1"/>
          <p:nvPr/>
        </p:nvSpPr>
        <p:spPr>
          <a:xfrm>
            <a:off x="4318106" y="2613269"/>
            <a:ext cx="3020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/>
              <a:t>Transformismo</a:t>
            </a:r>
          </a:p>
        </p:txBody>
      </p:sp>
      <p:sp>
        <p:nvSpPr>
          <p:cNvPr id="11" name="Flecha: curvada hacia abajo 10">
            <a:extLst>
              <a:ext uri="{FF2B5EF4-FFF2-40B4-BE49-F238E27FC236}">
                <a16:creationId xmlns:a16="http://schemas.microsoft.com/office/drawing/2014/main" id="{7D5B5F27-5D31-48BA-A1BA-B00366A79A91}"/>
              </a:ext>
            </a:extLst>
          </p:cNvPr>
          <p:cNvSpPr/>
          <p:nvPr/>
        </p:nvSpPr>
        <p:spPr>
          <a:xfrm rot="1632827">
            <a:off x="3437299" y="1836003"/>
            <a:ext cx="1744002" cy="421235"/>
          </a:xfrm>
          <a:prstGeom prst="curvedDownArrow">
            <a:avLst>
              <a:gd name="adj1" fmla="val 55277"/>
              <a:gd name="adj2" fmla="val 123961"/>
              <a:gd name="adj3" fmla="val 382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14" name="Flecha: curvada hacia abajo 13">
            <a:extLst>
              <a:ext uri="{FF2B5EF4-FFF2-40B4-BE49-F238E27FC236}">
                <a16:creationId xmlns:a16="http://schemas.microsoft.com/office/drawing/2014/main" id="{23594A9A-CF5C-47BE-853F-7A829C044940}"/>
              </a:ext>
            </a:extLst>
          </p:cNvPr>
          <p:cNvSpPr/>
          <p:nvPr/>
        </p:nvSpPr>
        <p:spPr>
          <a:xfrm rot="1632827">
            <a:off x="7104199" y="2501731"/>
            <a:ext cx="1744002" cy="421235"/>
          </a:xfrm>
          <a:prstGeom prst="curvedDownArrow">
            <a:avLst>
              <a:gd name="adj1" fmla="val 55277"/>
              <a:gd name="adj2" fmla="val 123961"/>
              <a:gd name="adj3" fmla="val 382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BC9DF60-0DC5-4E5F-932A-67312D5DE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4F428A9-82CD-401D-B6F5-E6CF71EA3E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37926" y="5553504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68130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4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DC4958-E7CB-4044-BF7E-2BBF5FC1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052" y="481328"/>
            <a:ext cx="8610600" cy="861227"/>
          </a:xfrm>
        </p:spPr>
        <p:txBody>
          <a:bodyPr>
            <a:normAutofit/>
          </a:bodyPr>
          <a:lstStyle/>
          <a:p>
            <a:r>
              <a:rPr lang="es-CL" sz="4800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Evidencias de la Evolución</a:t>
            </a:r>
          </a:p>
        </p:txBody>
      </p:sp>
      <p:pic>
        <p:nvPicPr>
          <p:cNvPr id="10244" name="Picture 4" descr="Tipos de Fosiles Flashcards | Quizlet">
            <a:extLst>
              <a:ext uri="{FF2B5EF4-FFF2-40B4-BE49-F238E27FC236}">
                <a16:creationId xmlns:a16="http://schemas.microsoft.com/office/drawing/2014/main" id="{3095312D-408B-4E73-8F22-FE38BCD89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7" y="2371725"/>
            <a:ext cx="3033076" cy="20183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0CCC1EB-7EB5-4AE1-A1A5-A02E28175250}"/>
              </a:ext>
            </a:extLst>
          </p:cNvPr>
          <p:cNvSpPr txBox="1"/>
          <p:nvPr/>
        </p:nvSpPr>
        <p:spPr>
          <a:xfrm>
            <a:off x="3265866" y="3093570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Fósil de molde</a:t>
            </a:r>
          </a:p>
        </p:txBody>
      </p:sp>
      <p:pic>
        <p:nvPicPr>
          <p:cNvPr id="10246" name="Picture 6" descr="Fly Insect Inclusion Genuine Baltic Amber Well Preserved In ...">
            <a:extLst>
              <a:ext uri="{FF2B5EF4-FFF2-40B4-BE49-F238E27FC236}">
                <a16:creationId xmlns:a16="http://schemas.microsoft.com/office/drawing/2014/main" id="{448FC8B4-D88C-4B50-9750-17C0F55DD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830" y="2205226"/>
            <a:ext cx="2431053" cy="27978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49D97B5-33B1-47BD-92DC-03C4A3666737}"/>
              </a:ext>
            </a:extLst>
          </p:cNvPr>
          <p:cNvSpPr txBox="1"/>
          <p:nvPr/>
        </p:nvSpPr>
        <p:spPr>
          <a:xfrm>
            <a:off x="5729480" y="5079880"/>
            <a:ext cx="204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b="1" dirty="0"/>
              <a:t>Fósil de inclusión</a:t>
            </a:r>
          </a:p>
        </p:txBody>
      </p:sp>
      <p:pic>
        <p:nvPicPr>
          <p:cNvPr id="10248" name="Picture 8" descr="El Universo Bajo el Microscopio: Fósiles: Permineralización">
            <a:extLst>
              <a:ext uri="{FF2B5EF4-FFF2-40B4-BE49-F238E27FC236}">
                <a16:creationId xmlns:a16="http://schemas.microsoft.com/office/drawing/2014/main" id="{B1C66650-C34B-4808-909D-9CCEF591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6" y="4483355"/>
            <a:ext cx="3104367" cy="2058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996E224-AE10-4F79-9003-E0567E436246}"/>
              </a:ext>
            </a:extLst>
          </p:cNvPr>
          <p:cNvSpPr txBox="1"/>
          <p:nvPr/>
        </p:nvSpPr>
        <p:spPr>
          <a:xfrm>
            <a:off x="3369691" y="5895355"/>
            <a:ext cx="2313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Fósil de permineralización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22061B8-6585-4A62-B8B9-B748EC2452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689" t="61228" r="45065" b="16969"/>
          <a:stretch/>
        </p:blipFill>
        <p:spPr>
          <a:xfrm>
            <a:off x="8784522" y="5087443"/>
            <a:ext cx="2992978" cy="164926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A9673A2-5148-402D-9A81-93F88FAF63DB}"/>
              </a:ext>
            </a:extLst>
          </p:cNvPr>
          <p:cNvSpPr txBox="1"/>
          <p:nvPr/>
        </p:nvSpPr>
        <p:spPr>
          <a:xfrm>
            <a:off x="158427" y="1488343"/>
            <a:ext cx="4800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b="1" dirty="0">
                <a:solidFill>
                  <a:schemeClr val="accent5">
                    <a:lumMod val="50000"/>
                  </a:schemeClr>
                </a:solidFill>
              </a:rPr>
              <a:t>1. Paleontológicas: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279A9D7-241C-41A6-8347-D7A701EAC9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182" t="31614" r="26019" b="44750"/>
          <a:stretch/>
        </p:blipFill>
        <p:spPr>
          <a:xfrm>
            <a:off x="8777298" y="3259995"/>
            <a:ext cx="2990363" cy="174307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DAF18A0-8CCD-4F2F-8250-42176B46C1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014" t="29889" r="50187" b="43753"/>
          <a:stretch/>
        </p:blipFill>
        <p:spPr>
          <a:xfrm>
            <a:off x="8791582" y="1257393"/>
            <a:ext cx="2992978" cy="1945450"/>
          </a:xfrm>
          <a:prstGeom prst="rect">
            <a:avLst/>
          </a:prstGeom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FE77B01-C708-4BE4-AA8E-851C7EFB8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27177" y="5699188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79438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D2A143-6CA9-4A4F-9130-746071949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54" y="1382862"/>
            <a:ext cx="8610600" cy="539961"/>
          </a:xfrm>
        </p:spPr>
        <p:txBody>
          <a:bodyPr>
            <a:normAutofit/>
          </a:bodyPr>
          <a:lstStyle/>
          <a:p>
            <a:pPr algn="l"/>
            <a:r>
              <a:rPr lang="es-CL" sz="3200" b="1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s-CL" sz="3200" b="1" cap="none" dirty="0">
                <a:solidFill>
                  <a:schemeClr val="accent5">
                    <a:lumMod val="50000"/>
                  </a:schemeClr>
                </a:solidFill>
              </a:rPr>
              <a:t>Anatómicas Comparada</a:t>
            </a:r>
            <a:r>
              <a:rPr lang="es-CL" sz="32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7E52E5-2194-4DEF-9377-3EEFE72EA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849" y="4847322"/>
            <a:ext cx="3150152" cy="5399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b="1" dirty="0">
                <a:solidFill>
                  <a:schemeClr val="accent5">
                    <a:lumMod val="50000"/>
                  </a:schemeClr>
                </a:solidFill>
              </a:rPr>
              <a:t>Órganos Vestigiales</a:t>
            </a:r>
          </a:p>
        </p:txBody>
      </p:sp>
      <p:pic>
        <p:nvPicPr>
          <p:cNvPr id="11266" name="Picture 2" descr="Órganos Vestigiales: Definición, Historia, Estructura, Evolución y ...">
            <a:extLst>
              <a:ext uri="{FF2B5EF4-FFF2-40B4-BE49-F238E27FC236}">
                <a16:creationId xmlns:a16="http://schemas.microsoft.com/office/drawing/2014/main" id="{78A8E5ED-2A02-4060-B35D-CC5780E48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3"/>
          <a:stretch/>
        </p:blipFill>
        <p:spPr bwMode="auto">
          <a:xfrm>
            <a:off x="2412887" y="2321645"/>
            <a:ext cx="1994720" cy="239683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Órganos Vestigiales: Definición, Historia, Estructura, Evolución y ...">
            <a:extLst>
              <a:ext uri="{FF2B5EF4-FFF2-40B4-BE49-F238E27FC236}">
                <a16:creationId xmlns:a16="http://schemas.microsoft.com/office/drawing/2014/main" id="{11A49205-4BCA-434C-8FE0-D6CFFC52D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77"/>
          <a:stretch/>
        </p:blipFill>
        <p:spPr bwMode="auto">
          <a:xfrm>
            <a:off x="380913" y="2312224"/>
            <a:ext cx="1965943" cy="239683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EE2C62AC-7744-42B6-8124-79AA6A905F1D}"/>
              </a:ext>
            </a:extLst>
          </p:cNvPr>
          <p:cNvSpPr txBox="1">
            <a:spLocks/>
          </p:cNvSpPr>
          <p:nvPr/>
        </p:nvSpPr>
        <p:spPr>
          <a:xfrm>
            <a:off x="4792476" y="4828480"/>
            <a:ext cx="3235036" cy="539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b="1" dirty="0">
                <a:solidFill>
                  <a:schemeClr val="accent5">
                    <a:lumMod val="50000"/>
                  </a:schemeClr>
                </a:solidFill>
              </a:rPr>
              <a:t>Órganos Homólogos</a:t>
            </a:r>
          </a:p>
          <a:p>
            <a:endParaRPr lang="es-CL" b="1" dirty="0"/>
          </a:p>
          <a:p>
            <a:endParaRPr lang="es-CL" b="1" dirty="0"/>
          </a:p>
          <a:p>
            <a:pPr marL="0" indent="0">
              <a:buNone/>
            </a:pPr>
            <a:endParaRPr lang="es-CL" b="1" dirty="0"/>
          </a:p>
          <a:p>
            <a:endParaRPr lang="es-CL" b="1" dirty="0"/>
          </a:p>
          <a:p>
            <a:endParaRPr lang="es-CL" b="1" dirty="0"/>
          </a:p>
          <a:p>
            <a:endParaRPr lang="es-CL" b="1" dirty="0"/>
          </a:p>
        </p:txBody>
      </p:sp>
      <p:pic>
        <p:nvPicPr>
          <p:cNvPr id="7" name="Picture 2" descr="Homología (biología) - Wikipedia, la enciclopedia libre">
            <a:extLst>
              <a:ext uri="{FF2B5EF4-FFF2-40B4-BE49-F238E27FC236}">
                <a16:creationId xmlns:a16="http://schemas.microsoft.com/office/drawing/2014/main" id="{6D586066-3EBC-4E99-897F-5C681A343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" t="-4527" r="61" b="6642"/>
          <a:stretch/>
        </p:blipFill>
        <p:spPr bwMode="auto">
          <a:xfrm>
            <a:off x="4682779" y="2312224"/>
            <a:ext cx="3344733" cy="239683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FA45E84-36FA-4072-AF0A-31019957AB7A}"/>
              </a:ext>
            </a:extLst>
          </p:cNvPr>
          <p:cNvSpPr/>
          <p:nvPr/>
        </p:nvSpPr>
        <p:spPr>
          <a:xfrm>
            <a:off x="8476000" y="4739434"/>
            <a:ext cx="3150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400" b="1" dirty="0">
                <a:solidFill>
                  <a:schemeClr val="accent5">
                    <a:lumMod val="50000"/>
                  </a:schemeClr>
                </a:solidFill>
              </a:rPr>
              <a:t>Órganos Análogos</a:t>
            </a:r>
          </a:p>
        </p:txBody>
      </p:sp>
      <p:pic>
        <p:nvPicPr>
          <p:cNvPr id="9" name="Picture 4" descr="BLUES DE BIO - Órganos análogos: igual función . Distinto ...">
            <a:extLst>
              <a:ext uri="{FF2B5EF4-FFF2-40B4-BE49-F238E27FC236}">
                <a16:creationId xmlns:a16="http://schemas.microsoft.com/office/drawing/2014/main" id="{4FD03EAD-BCE0-4A4B-9F67-9C6ADCADF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18162" r="11968" b="13222"/>
          <a:stretch/>
        </p:blipFill>
        <p:spPr bwMode="auto">
          <a:xfrm>
            <a:off x="8256559" y="2312224"/>
            <a:ext cx="3633177" cy="239683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4D34D70-D0EE-4795-8933-DC69626CD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6283" y="5768926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72852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3E47F1-8421-412F-B889-9F711028D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059" y="1892984"/>
            <a:ext cx="6504709" cy="527959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CL" sz="3200" b="1" cap="none" dirty="0">
                <a:solidFill>
                  <a:schemeClr val="accent5">
                    <a:lumMod val="50000"/>
                  </a:schemeClr>
                </a:solidFill>
              </a:rPr>
              <a:t>Jean </a:t>
            </a:r>
            <a:r>
              <a:rPr lang="es-CL" sz="3200" b="1" cap="none" dirty="0" err="1">
                <a:solidFill>
                  <a:schemeClr val="accent5">
                    <a:lumMod val="50000"/>
                  </a:schemeClr>
                </a:solidFill>
              </a:rPr>
              <a:t>Baptiste</a:t>
            </a:r>
            <a:r>
              <a:rPr lang="es-CL" sz="3200" b="1" cap="none" dirty="0">
                <a:solidFill>
                  <a:schemeClr val="accent5">
                    <a:lumMod val="50000"/>
                  </a:schemeClr>
                </a:solidFill>
              </a:rPr>
              <a:t> Lamarck:</a:t>
            </a:r>
          </a:p>
        </p:txBody>
      </p:sp>
      <p:pic>
        <p:nvPicPr>
          <p:cNvPr id="5122" name="Picture 2" descr="La Teoría de Lamarck y la evolución de las especies">
            <a:extLst>
              <a:ext uri="{FF2B5EF4-FFF2-40B4-BE49-F238E27FC236}">
                <a16:creationId xmlns:a16="http://schemas.microsoft.com/office/drawing/2014/main" id="{E6B93A51-8B14-471F-A526-683CF0503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566" y="2751130"/>
            <a:ext cx="6161976" cy="3762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ean-Baptiste Lamarck - Wikipedia, la enciclopedia libre">
            <a:extLst>
              <a:ext uri="{FF2B5EF4-FFF2-40B4-BE49-F238E27FC236}">
                <a16:creationId xmlns:a16="http://schemas.microsoft.com/office/drawing/2014/main" id="{2C265725-FA67-4EC7-A9A2-16D7D3047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586" y="1562797"/>
            <a:ext cx="2428120" cy="3064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6B374CF-94A8-42BF-8F86-B12E793931BC}"/>
              </a:ext>
            </a:extLst>
          </p:cNvPr>
          <p:cNvSpPr txBox="1"/>
          <p:nvPr/>
        </p:nvSpPr>
        <p:spPr>
          <a:xfrm>
            <a:off x="581890" y="581891"/>
            <a:ext cx="11499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Teorías sobre la evolución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1AEAC6C-9F58-41C5-8D58-2AF21F61F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7511" y="2027159"/>
            <a:ext cx="609600" cy="609600"/>
          </a:xfrm>
          <a:prstGeom prst="rect">
            <a:avLst/>
          </a:prstGeom>
          <a:solidFill>
            <a:schemeClr val="accent3"/>
          </a:solidFill>
        </p:spPr>
      </p:pic>
    </p:spTree>
    <p:extLst>
      <p:ext uri="{BB962C8B-B14F-4D97-AF65-F5344CB8AC3E}">
        <p14:creationId xmlns:p14="http://schemas.microsoft.com/office/powerpoint/2010/main" val="88289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A06AC81-637B-481F-9204-3F2F0B5C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8" y="930627"/>
            <a:ext cx="3609109" cy="75962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s-CL" sz="3200" b="1" cap="none" dirty="0">
                <a:solidFill>
                  <a:schemeClr val="accent5">
                    <a:lumMod val="50000"/>
                  </a:schemeClr>
                </a:solidFill>
              </a:rPr>
              <a:t>Charles Darwin</a:t>
            </a:r>
          </a:p>
        </p:txBody>
      </p:sp>
      <p:pic>
        <p:nvPicPr>
          <p:cNvPr id="4098" name="Picture 2" descr="Quién fue Charles Darwin? ¿Qué hizo? (Resumen) | Saber es práctico">
            <a:extLst>
              <a:ext uri="{FF2B5EF4-FFF2-40B4-BE49-F238E27FC236}">
                <a16:creationId xmlns:a16="http://schemas.microsoft.com/office/drawing/2014/main" id="{CCCF86A2-E003-45D1-BF4F-197025222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114" y="776720"/>
            <a:ext cx="2842433" cy="2368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100" name="Picture 4" descr="Charles Darwin durante el viaje del Beagle. Los esbozos de la ...">
            <a:extLst>
              <a:ext uri="{FF2B5EF4-FFF2-40B4-BE49-F238E27FC236}">
                <a16:creationId xmlns:a16="http://schemas.microsoft.com/office/drawing/2014/main" id="{E1832DE8-E682-4AD3-A980-8CACC7102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572" y="3587054"/>
            <a:ext cx="5295713" cy="2645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arwin y el viaje del Beagle">
            <a:extLst>
              <a:ext uri="{FF2B5EF4-FFF2-40B4-BE49-F238E27FC236}">
                <a16:creationId xmlns:a16="http://schemas.microsoft.com/office/drawing/2014/main" id="{CE390DB5-D659-4B76-B0B3-62409D935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196" y="1446043"/>
            <a:ext cx="2252967" cy="18249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48EA27F-0BAA-4916-AE0B-A74EB80CD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2358494"/>
            <a:ext cx="609600" cy="609600"/>
          </a:xfrm>
          <a:prstGeom prst="rect">
            <a:avLst/>
          </a:prstGeom>
          <a:solidFill>
            <a:schemeClr val="accent3"/>
          </a:solidFill>
        </p:spPr>
      </p:pic>
    </p:spTree>
    <p:extLst>
      <p:ext uri="{BB962C8B-B14F-4D97-AF65-F5344CB8AC3E}">
        <p14:creationId xmlns:p14="http://schemas.microsoft.com/office/powerpoint/2010/main" val="304976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47AD1E-DBE6-4A21-A6FD-867213D86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r>
              <a:rPr lang="es-CL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La selección natural</a:t>
            </a: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1C9158C1-EEBC-4D6E-A72D-27DF37DDF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t="5371" r="1152" b="5371"/>
          <a:stretch/>
        </p:blipFill>
        <p:spPr bwMode="auto">
          <a:xfrm>
            <a:off x="273143" y="4017211"/>
            <a:ext cx="5380095" cy="2235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C5C5758D-A180-495A-BB58-ED97AE6B0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254" y="722637"/>
            <a:ext cx="2847900" cy="2936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4E053614-2F56-4B41-9272-C77DC7534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764" y="1419156"/>
            <a:ext cx="4546384" cy="2116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Plagas de conejos, torcaces y topillos. Desde mi Tronera">
            <a:extLst>
              <a:ext uri="{FF2B5EF4-FFF2-40B4-BE49-F238E27FC236}">
                <a16:creationId xmlns:a16="http://schemas.microsoft.com/office/drawing/2014/main" id="{D80556D5-EBDD-4FB6-B04C-023DB792A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7"/>
          <a:stretch/>
        </p:blipFill>
        <p:spPr bwMode="auto">
          <a:xfrm>
            <a:off x="7218428" y="4243623"/>
            <a:ext cx="4266994" cy="2009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741EAF1-3D57-433D-AC37-B66B37AB788D}"/>
              </a:ext>
            </a:extLst>
          </p:cNvPr>
          <p:cNvSpPr txBox="1"/>
          <p:nvPr/>
        </p:nvSpPr>
        <p:spPr>
          <a:xfrm>
            <a:off x="521620" y="1837142"/>
            <a:ext cx="1927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000" b="1" dirty="0">
                <a:solidFill>
                  <a:schemeClr val="accent5">
                    <a:lumMod val="50000"/>
                  </a:schemeClr>
                </a:solidFill>
              </a:rPr>
              <a:t>1. Presión de selección: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282F099-21B4-490C-8141-6572C2DC4AC1}"/>
              </a:ext>
            </a:extLst>
          </p:cNvPr>
          <p:cNvSpPr txBox="1"/>
          <p:nvPr/>
        </p:nvSpPr>
        <p:spPr>
          <a:xfrm>
            <a:off x="273143" y="6292820"/>
            <a:ext cx="2424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chemeClr val="accent5">
                    <a:lumMod val="50000"/>
                  </a:schemeClr>
                </a:solidFill>
              </a:rPr>
              <a:t>2. Variabilidad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E9D69BE-28C0-4967-A14E-73166219EBE2}"/>
              </a:ext>
            </a:extLst>
          </p:cNvPr>
          <p:cNvSpPr txBox="1"/>
          <p:nvPr/>
        </p:nvSpPr>
        <p:spPr>
          <a:xfrm>
            <a:off x="6153304" y="3565708"/>
            <a:ext cx="4700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accent5">
                    <a:lumMod val="50000"/>
                  </a:schemeClr>
                </a:solidFill>
              </a:rPr>
              <a:t>3. Lucha por la sobrevivencia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056D114-4DBC-4B5C-A065-9A6A6B74D129}"/>
              </a:ext>
            </a:extLst>
          </p:cNvPr>
          <p:cNvSpPr txBox="1"/>
          <p:nvPr/>
        </p:nvSpPr>
        <p:spPr>
          <a:xfrm>
            <a:off x="6774873" y="6314758"/>
            <a:ext cx="5541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accent5">
                    <a:lumMod val="50000"/>
                  </a:schemeClr>
                </a:solidFill>
              </a:rPr>
              <a:t>4. Reproducción  diferencia y herencia.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F3EC1F4-44B0-4881-BE41-75C700707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33964" y="5168418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98926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Estela de condensació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1559</TotalTime>
  <Words>314</Words>
  <Application>Microsoft Office PowerPoint</Application>
  <PresentationFormat>Panorámica</PresentationFormat>
  <Paragraphs>45</Paragraphs>
  <Slides>12</Slides>
  <Notes>0</Notes>
  <HiddenSlides>0</HiddenSlides>
  <MMClips>10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Arial Rounded MT Bold</vt:lpstr>
      <vt:lpstr>Century Gothic</vt:lpstr>
      <vt:lpstr>Wingdings</vt:lpstr>
      <vt:lpstr>Estela de condensación</vt:lpstr>
      <vt:lpstr>         Unidad 1:                           Evolución y Biodiversidad</vt:lpstr>
      <vt:lpstr>Aprendizajes esperados:</vt:lpstr>
      <vt:lpstr> Biodiversidad</vt:lpstr>
      <vt:lpstr>Origen de la Biodiversidad</vt:lpstr>
      <vt:lpstr>Evidencias de la Evolución</vt:lpstr>
      <vt:lpstr>2. Anatómicas Comparada:</vt:lpstr>
      <vt:lpstr>Jean Baptiste Lamarck:</vt:lpstr>
      <vt:lpstr>Charles Darwin</vt:lpstr>
      <vt:lpstr>La selección natural</vt:lpstr>
      <vt:lpstr>Teoría Sintética de la Evolución</vt:lpstr>
      <vt:lpstr>Clasificación taxonómica</vt:lpstr>
      <vt:lpstr>Actividad: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Marcia Palma Altamirano</dc:creator>
  <cp:lastModifiedBy>Marcia Palma Altamirano</cp:lastModifiedBy>
  <cp:revision>44</cp:revision>
  <dcterms:created xsi:type="dcterms:W3CDTF">2020-05-23T18:35:44Z</dcterms:created>
  <dcterms:modified xsi:type="dcterms:W3CDTF">2020-05-25T10:56:02Z</dcterms:modified>
</cp:coreProperties>
</file>