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333" r:id="rId5"/>
    <p:sldId id="393" r:id="rId6"/>
    <p:sldId id="391" r:id="rId7"/>
    <p:sldId id="291" r:id="rId8"/>
    <p:sldId id="394" r:id="rId9"/>
    <p:sldId id="396" r:id="rId10"/>
    <p:sldId id="395" r:id="rId11"/>
    <p:sldId id="397" r:id="rId12"/>
    <p:sldId id="398" r:id="rId13"/>
    <p:sldId id="400" r:id="rId14"/>
    <p:sldId id="399" r:id="rId15"/>
    <p:sldId id="401" r:id="rId16"/>
    <p:sldId id="402" r:id="rId17"/>
    <p:sldId id="403" r:id="rId18"/>
    <p:sldId id="404" r:id="rId19"/>
    <p:sldId id="405" r:id="rId20"/>
    <p:sldId id="407" r:id="rId21"/>
    <p:sldId id="408" r:id="rId22"/>
    <p:sldId id="40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0366415-D7DA-4EBC-9334-3F4F97ADC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7EC490E-3694-4BB0-9EAA-5BF56BE5B1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06EC-3527-43B3-87A1-A4154827BC86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A953B11-BB9B-4674-B2C6-871BE8B5A5F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18415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9.jpeg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2F9E5-ADC4-4212-86EB-5B00BF51F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77" y="2577552"/>
            <a:ext cx="4610062" cy="2379858"/>
          </a:xfrm>
        </p:spPr>
        <p:txBody>
          <a:bodyPr>
            <a:normAutofit/>
          </a:bodyPr>
          <a:lstStyle/>
          <a:p>
            <a:pPr algn="ctr"/>
            <a:r>
              <a:rPr lang="es-CL" sz="4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Coordinación y regulación </a:t>
            </a:r>
            <a:br>
              <a:rPr lang="es-CL" sz="4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</a:br>
            <a:r>
              <a:rPr lang="es-CL" sz="4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corporal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D59C3CE9-04E1-466D-9F63-7A8B1440FC41}"/>
              </a:ext>
            </a:extLst>
          </p:cNvPr>
          <p:cNvSpPr txBox="1">
            <a:spLocks/>
          </p:cNvSpPr>
          <p:nvPr/>
        </p:nvSpPr>
        <p:spPr>
          <a:xfrm>
            <a:off x="9254836" y="5887605"/>
            <a:ext cx="2826327" cy="882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1800" b="1" dirty="0"/>
              <a:t>Marcia Palma Altamirano</a:t>
            </a:r>
          </a:p>
          <a:p>
            <a:pPr algn="r"/>
            <a:r>
              <a:rPr lang="es-CL" sz="1800" b="1" dirty="0"/>
              <a:t>segundos medios A y B</a:t>
            </a:r>
          </a:p>
          <a:p>
            <a:pPr algn="r"/>
            <a:r>
              <a:rPr lang="es-CL" sz="1800" b="1" dirty="0"/>
              <a:t>Biología</a:t>
            </a:r>
          </a:p>
          <a:p>
            <a:endParaRPr lang="es-CL" b="1" dirty="0">
              <a:solidFill>
                <a:srgbClr val="0066FF"/>
              </a:solidFill>
            </a:endParaRPr>
          </a:p>
        </p:txBody>
      </p:sp>
      <p:pic>
        <p:nvPicPr>
          <p:cNvPr id="5" name="Picture 2" descr="Colegio Parroquial de Andacollo – Sitio web del Colegio Parroquial ...">
            <a:extLst>
              <a:ext uri="{FF2B5EF4-FFF2-40B4-BE49-F238E27FC236}">
                <a16:creationId xmlns:a16="http://schemas.microsoft.com/office/drawing/2014/main" id="{41AE55EE-811A-45D3-AAA7-6C0F4E93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6" y="124691"/>
            <a:ext cx="1126547" cy="11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que 4. SISTEMAS DE COORDINACIÓN Y REGULACIÓN">
            <a:extLst>
              <a:ext uri="{FF2B5EF4-FFF2-40B4-BE49-F238E27FC236}">
                <a16:creationId xmlns:a16="http://schemas.microsoft.com/office/drawing/2014/main" id="{66579190-B784-40B6-9D36-58F1864E1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10" y="400984"/>
            <a:ext cx="6785113" cy="4556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59F2A1-45C3-4B71-98A0-8346DC333C06}"/>
              </a:ext>
            </a:extLst>
          </p:cNvPr>
          <p:cNvSpPr txBox="1"/>
          <p:nvPr/>
        </p:nvSpPr>
        <p:spPr>
          <a:xfrm>
            <a:off x="134216" y="2417587"/>
            <a:ext cx="397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latin typeface="Century Gothic" panose="020B0502020202020204" pitchFamily="34" charset="0"/>
              </a:rPr>
              <a:t>Unidad </a:t>
            </a:r>
            <a:r>
              <a:rPr lang="es-CL" sz="2800" dirty="0" err="1">
                <a:latin typeface="Century Gothic" panose="020B0502020202020204" pitchFamily="34" charset="0"/>
              </a:rPr>
              <a:t>n°</a:t>
            </a:r>
            <a:r>
              <a:rPr lang="es-CL" sz="2800" dirty="0">
                <a:latin typeface="Century Gothic" panose="020B0502020202020204" pitchFamily="34" charset="0"/>
              </a:rPr>
              <a:t> 1: </a:t>
            </a:r>
          </a:p>
        </p:txBody>
      </p:sp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048EFE7-E705-4887-B2E1-0A195E146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4892" y="4957410"/>
            <a:ext cx="1007166" cy="100716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42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2DD9A-7798-40A8-8337-65736D692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69" y="132522"/>
            <a:ext cx="8610600" cy="1293028"/>
          </a:xfrm>
        </p:spPr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Neuronas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1C7F00-6E1F-4C83-96B8-66F09DB19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6" t="18148" r="17391" b="8966"/>
          <a:stretch/>
        </p:blipFill>
        <p:spPr>
          <a:xfrm>
            <a:off x="2047461" y="1570382"/>
            <a:ext cx="8097078" cy="499607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8AC2A62-BBF6-4F73-A60B-BC328C5DC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3588434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10245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1AA0C1E-0A91-47CC-92F1-A7D851F3F2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31" y="1378226"/>
            <a:ext cx="9775920" cy="38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930EA46-AA14-4F49-AF86-6C0AF978E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88146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83472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otencial de-reposo-y-potencial-de-accion">
            <a:extLst>
              <a:ext uri="{FF2B5EF4-FFF2-40B4-BE49-F238E27FC236}">
                <a16:creationId xmlns:a16="http://schemas.microsoft.com/office/drawing/2014/main" id="{757EDCBC-52F4-43BD-971F-C052FC0D7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3"/>
          <a:stretch/>
        </p:blipFill>
        <p:spPr bwMode="auto">
          <a:xfrm>
            <a:off x="2628900" y="1669773"/>
            <a:ext cx="6934200" cy="435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1460D6-3F1F-43A1-8041-72062B1C863D}"/>
              </a:ext>
            </a:extLst>
          </p:cNvPr>
          <p:cNvSpPr txBox="1"/>
          <p:nvPr/>
        </p:nvSpPr>
        <p:spPr>
          <a:xfrm>
            <a:off x="3670852" y="505510"/>
            <a:ext cx="837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Potencial de membrana en reposo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BDBFF01-B1C3-48CA-AA30-7816B1685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6252" y="3180160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0495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8F718-31BA-4481-9DEE-21EC7E4C6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904" y="393312"/>
            <a:ext cx="8610600" cy="719870"/>
          </a:xfrm>
        </p:spPr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Impulso nervioso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753BE1-4DCB-4D3A-BB68-382B9F4E6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13" t="22788" r="18261" b="12832"/>
          <a:stretch/>
        </p:blipFill>
        <p:spPr>
          <a:xfrm>
            <a:off x="1683026" y="1387533"/>
            <a:ext cx="9316278" cy="516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53D8832-4145-4B4B-94BA-2072F1D3E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096" y="3124200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17954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4C6E102-8B19-4B8C-B5C9-8E2E031D4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418" y="512582"/>
            <a:ext cx="8610600" cy="733123"/>
          </a:xfrm>
        </p:spPr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Impulso nervioso</a:t>
            </a:r>
          </a:p>
        </p:txBody>
      </p:sp>
      <p:pic>
        <p:nvPicPr>
          <p:cNvPr id="11266" name="Picture 2" descr="POTENCIALES DE MEMBRANA Y POTENCIALES DE ACCIÓN – Alejandra ...">
            <a:extLst>
              <a:ext uri="{FF2B5EF4-FFF2-40B4-BE49-F238E27FC236}">
                <a16:creationId xmlns:a16="http://schemas.microsoft.com/office/drawing/2014/main" id="{8DEAE75C-B9E0-4CEF-911D-31B3D67F73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70" y="1781175"/>
            <a:ext cx="6667500" cy="3295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FA05C02-5974-4F14-B8B1-7363E68ED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0030" y="3729111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1621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E02D3-A7D5-4346-A798-B91EDD3C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97096"/>
            <a:ext cx="8610600" cy="1293028"/>
          </a:xfrm>
        </p:spPr>
        <p:txBody>
          <a:bodyPr>
            <a:normAutofit/>
          </a:bodyPr>
          <a:lstStyle/>
          <a:p>
            <a:r>
              <a:rPr lang="es-CL" sz="3200" b="1" cap="none" dirty="0">
                <a:solidFill>
                  <a:srgbClr val="0070C0"/>
                </a:solidFill>
              </a:rPr>
              <a:t>Conducción del impulso nervioso con y sin vaina de mielina</a:t>
            </a:r>
          </a:p>
        </p:txBody>
      </p:sp>
      <p:pic>
        <p:nvPicPr>
          <p:cNvPr id="13314" name="Picture 2" descr="Cuál es la función de la mielina? - Curiosoando">
            <a:extLst>
              <a:ext uri="{FF2B5EF4-FFF2-40B4-BE49-F238E27FC236}">
                <a16:creationId xmlns:a16="http://schemas.microsoft.com/office/drawing/2014/main" id="{C8E3E87C-62D2-4091-8F24-6B825EB1CD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30" y="205740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D9FE2C-E0A4-4204-80C3-1D5E8FA139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02" t="35355" r="19566" b="24625"/>
          <a:stretch/>
        </p:blipFill>
        <p:spPr>
          <a:xfrm>
            <a:off x="1848680" y="3986933"/>
            <a:ext cx="3783494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EA3859-076F-40B1-8113-4BE0CEDD9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31" t="35355" r="52392" b="24625"/>
          <a:stretch/>
        </p:blipFill>
        <p:spPr>
          <a:xfrm>
            <a:off x="369405" y="1202636"/>
            <a:ext cx="3632752" cy="2638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8AA9636-D1A1-45B2-8BD0-60FEF038B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8085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FCAC1-AADC-45E1-880A-659CEBE6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149" y="0"/>
            <a:ext cx="8610600" cy="1094245"/>
          </a:xfrm>
        </p:spPr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sinapsis</a:t>
            </a:r>
          </a:p>
        </p:txBody>
      </p:sp>
      <p:pic>
        <p:nvPicPr>
          <p:cNvPr id="14338" name="Picture 2" descr="Sinapsis">
            <a:extLst>
              <a:ext uri="{FF2B5EF4-FFF2-40B4-BE49-F238E27FC236}">
                <a16:creationId xmlns:a16="http://schemas.microsoft.com/office/drawing/2014/main" id="{A044231B-CAB4-4746-B783-DE9357B1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12" y="1060174"/>
            <a:ext cx="4335238" cy="56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5C42959-5327-44AD-BB23-3B237EBB3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7957" y="3429000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7030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4D028-6605-46DF-B51E-C205A72B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0" y="353556"/>
            <a:ext cx="8610600" cy="746375"/>
          </a:xfrm>
        </p:spPr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Sinapsis química</a:t>
            </a:r>
          </a:p>
        </p:txBody>
      </p:sp>
      <p:pic>
        <p:nvPicPr>
          <p:cNvPr id="15362" name="Picture 2" descr="Transmisión del impulso nervioso">
            <a:extLst>
              <a:ext uri="{FF2B5EF4-FFF2-40B4-BE49-F238E27FC236}">
                <a16:creationId xmlns:a16="http://schemas.microsoft.com/office/drawing/2014/main" id="{AECE698E-C682-41EA-97B0-373EA8C339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18" y="2364351"/>
            <a:ext cx="5715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iferencias entre sinapsis eléctrica y sinapsis química - Sinapsis ...">
            <a:extLst>
              <a:ext uri="{FF2B5EF4-FFF2-40B4-BE49-F238E27FC236}">
                <a16:creationId xmlns:a16="http://schemas.microsoft.com/office/drawing/2014/main" id="{0DFFCC55-25D4-4B98-B757-49C81131D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2581" b="9515"/>
          <a:stretch/>
        </p:blipFill>
        <p:spPr bwMode="auto">
          <a:xfrm>
            <a:off x="251173" y="2007038"/>
            <a:ext cx="3976271" cy="3572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966C9C5-4DF9-4F62-86E5-955B131C4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4763" y="569858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73503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A12119-B7D4-4BBB-B041-9BB29BC7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406564"/>
            <a:ext cx="8610600" cy="706618"/>
          </a:xfrm>
        </p:spPr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Sinapsis eléctrica</a:t>
            </a:r>
          </a:p>
        </p:txBody>
      </p:sp>
      <p:pic>
        <p:nvPicPr>
          <p:cNvPr id="16386" name="Picture 2" descr="Diferencias entre sinapsis eléctrica y sinapsis química - Sinapsis ...">
            <a:extLst>
              <a:ext uri="{FF2B5EF4-FFF2-40B4-BE49-F238E27FC236}">
                <a16:creationId xmlns:a16="http://schemas.microsoft.com/office/drawing/2014/main" id="{394096AA-1F84-40E3-A657-0AC5554D4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9"/>
          <a:stretch/>
        </p:blipFill>
        <p:spPr bwMode="auto">
          <a:xfrm>
            <a:off x="437322" y="1605582"/>
            <a:ext cx="4330052" cy="4702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inapsis electrica gif 5 » GIF Images Download">
            <a:extLst>
              <a:ext uri="{FF2B5EF4-FFF2-40B4-BE49-F238E27FC236}">
                <a16:creationId xmlns:a16="http://schemas.microsoft.com/office/drawing/2014/main" id="{B757C5BF-41CD-4C53-AD0D-1F1572BBD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99" y="2076199"/>
            <a:ext cx="6321371" cy="3761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B0306B9-6657-460A-AB0C-EE64AE0A9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4585" y="6146636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34444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760BE-2BBC-4360-9FA0-4F621B92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¿Cómo actúa el sistema endocrino?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5D11039-CA8A-4410-A0E3-CC156E734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8535" r="13043" b="17472"/>
          <a:stretch/>
        </p:blipFill>
        <p:spPr>
          <a:xfrm>
            <a:off x="7000461" y="2057401"/>
            <a:ext cx="4505739" cy="4386469"/>
          </a:xfrm>
          <a:prstGeom prst="rect">
            <a:avLst/>
          </a:prstGeom>
        </p:spPr>
      </p:pic>
      <p:pic>
        <p:nvPicPr>
          <p:cNvPr id="17410" name="Picture 2" descr="Blog Biológico: Prof. Manuel Lavella: Glándulas Endócrinas ...">
            <a:extLst>
              <a:ext uri="{FF2B5EF4-FFF2-40B4-BE49-F238E27FC236}">
                <a16:creationId xmlns:a16="http://schemas.microsoft.com/office/drawing/2014/main" id="{82CA8411-E4FD-4427-996E-145D0B2B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8" y="2057401"/>
            <a:ext cx="5702922" cy="33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9A20879-0200-4778-AAE0-DAD9A0E3A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4770" y="5788827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63637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D0B4A-760D-473A-9F88-1D9BCDE8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Aprendizajes Esperados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6D71CB-3CF4-4572-BCAA-5B727FC9A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3137095"/>
          </a:xfrm>
        </p:spPr>
        <p:txBody>
          <a:bodyPr>
            <a:normAutofit lnSpcReduction="10000"/>
          </a:bodyPr>
          <a:lstStyle/>
          <a:p>
            <a:r>
              <a:rPr lang="es-MX" b="1" dirty="0"/>
              <a:t>OA1: </a:t>
            </a:r>
            <a:r>
              <a:rPr lang="es-MX" dirty="0"/>
              <a:t>Explicar cómo el sistema nervioso coordina las acciones del organismo para adaptarse a estímulos del ambiente por medio de señales transmitidas por neuronas a lo largo del cuerpo, e investigar y comunicar sus cuidados, como las horas de sueño, el consumo de drogas, café y alcohol, y la prevención de traumatismos.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b="1" dirty="0"/>
              <a:t>OA 2: </a:t>
            </a:r>
            <a:r>
              <a:rPr lang="es-MX" dirty="0"/>
              <a:t>Crear modelos que expliquen la regulación de: - La glicemia por medio del control de las hormonas pancreáticas. - Los caracteres sexuales y las funciones reproductivas por medio del control de las hormonas sexuales en el organismo.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3185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DB4831C2-2392-42F3-B060-CC64408A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2" y="342639"/>
            <a:ext cx="6838121" cy="63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5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7FD840-5F78-4C05-BD36-A383321A5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94" t="15031" r="26658" b="9991"/>
          <a:stretch/>
        </p:blipFill>
        <p:spPr>
          <a:xfrm>
            <a:off x="260071" y="133707"/>
            <a:ext cx="7615775" cy="65056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5D3549-9A2F-4A98-8330-C6388ABD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096" y="565590"/>
            <a:ext cx="6907695" cy="1408983"/>
          </a:xfrm>
        </p:spPr>
        <p:txBody>
          <a:bodyPr>
            <a:normAutofit/>
          </a:bodyPr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El rol del páncreas en la regulación de la glicemia </a:t>
            </a:r>
          </a:p>
        </p:txBody>
      </p:sp>
    </p:spTree>
    <p:extLst>
      <p:ext uri="{BB962C8B-B14F-4D97-AF65-F5344CB8AC3E}">
        <p14:creationId xmlns:p14="http://schemas.microsoft.com/office/powerpoint/2010/main" val="405256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3B00F-B43C-4BA7-8C91-54389A0B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139" y="565590"/>
            <a:ext cx="8610600" cy="759627"/>
          </a:xfrm>
        </p:spPr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Actividad: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66EFA11-63E8-49EA-800A-DEAE80C8A639}"/>
              </a:ext>
            </a:extLst>
          </p:cNvPr>
          <p:cNvSpPr txBox="1"/>
          <p:nvPr/>
        </p:nvSpPr>
        <p:spPr>
          <a:xfrm>
            <a:off x="811695" y="1573695"/>
            <a:ext cx="10933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dirty="0"/>
              <a:t>Lee en el libro del estudiante la unidad 1: Coordinación y regulación hormonal, desde la página 48 hasta la 56.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r>
              <a:rPr lang="es-CL" dirty="0"/>
              <a:t>Desarrolla las siguientes actividades en tu cuaderno.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Actividad 1, página 49.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Actividad 2, página 50.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Actividad 3, pagina 55 “sintetiza tus aprendizajes”.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Actividad 4, pagina 68 “evaluación de proceso”.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458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FEF704C-0D4C-49FB-BBD9-364543976C47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730486" y="628995"/>
            <a:ext cx="8229600" cy="841996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Centro de Control e Integración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2527CE-A680-414E-B61A-4D5E41AB4A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243628"/>
              </p:ext>
            </p:extLst>
          </p:nvPr>
        </p:nvGraphicFramePr>
        <p:xfrm>
          <a:off x="2230506" y="1599717"/>
          <a:ext cx="7200900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Slide" r:id="rId5" imgW="3938016" imgH="2953709" progId="PowerPoint.Slide.8">
                  <p:embed/>
                </p:oleObj>
              </mc:Choice>
              <mc:Fallback>
                <p:oleObj name="Slide" r:id="rId5" imgW="3938016" imgH="2953709" progId="PowerPoint.Slide.8">
                  <p:embed/>
                  <p:pic>
                    <p:nvPicPr>
                      <p:cNvPr id="5124" name="Object 4">
                        <a:extLst>
                          <a:ext uri="{FF2B5EF4-FFF2-40B4-BE49-F238E27FC236}">
                            <a16:creationId xmlns:a16="http://schemas.microsoft.com/office/drawing/2014/main" id="{2B8307D0-8E6D-471B-8A75-F12A6CA0CC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t="16565" r="1993" b="4643"/>
                      <a:stretch>
                        <a:fillRect/>
                      </a:stretch>
                    </p:blipFill>
                    <p:spPr bwMode="auto">
                      <a:xfrm>
                        <a:off x="2230506" y="1599717"/>
                        <a:ext cx="7200900" cy="504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037F23D-9BE1-4150-8A7A-3AAA1546F1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400" y="3707296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33993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013C40F6-D9C9-4D22-B29A-1FEEDF650DF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División Sistema Nervioso</a:t>
            </a: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F8208753-E49E-4E25-9589-4E757BBA865A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5397054" y="2944090"/>
            <a:ext cx="1727200" cy="1008063"/>
          </a:xfrm>
          <a:prstGeom prst="rect">
            <a:avLst/>
          </a:prstGeom>
          <a:solidFill>
            <a:srgbClr val="FFFE00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MX" sz="28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 Nervioso</a:t>
            </a:r>
            <a:endParaRPr lang="es-ES" sz="2800" b="1" dirty="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75BDC64D-6F1D-4AE8-A499-FB094F53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491" y="4431955"/>
            <a:ext cx="2808287" cy="854075"/>
          </a:xfrm>
          <a:prstGeom prst="rect">
            <a:avLst/>
          </a:prstGeom>
          <a:solidFill>
            <a:srgbClr val="008000"/>
          </a:solidFill>
          <a:ln w="31750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CL" sz="2400" b="1" dirty="0">
                <a:solidFill>
                  <a:srgbClr val="FFFF00"/>
                </a:solidFill>
              </a:rPr>
              <a:t>Sistema Nervioso</a:t>
            </a:r>
            <a:r>
              <a:rPr lang="es-MX" altLang="es-CL" sz="2400" dirty="0">
                <a:solidFill>
                  <a:srgbClr val="FFFF00"/>
                </a:solidFill>
              </a:rPr>
              <a:t> </a:t>
            </a:r>
            <a:r>
              <a:rPr lang="es-MX" altLang="es-CL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Periférico</a:t>
            </a:r>
            <a:endParaRPr lang="es-ES" altLang="es-CL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5204906F-C928-4CC1-98A4-863E441A9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491" y="1571971"/>
            <a:ext cx="2736850" cy="854075"/>
          </a:xfrm>
          <a:prstGeom prst="rect">
            <a:avLst/>
          </a:prstGeom>
          <a:solidFill>
            <a:srgbClr val="008000"/>
          </a:solidFill>
          <a:ln w="31750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CL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Sistema Nervioso Central</a:t>
            </a:r>
            <a:endParaRPr lang="es-ES" altLang="es-CL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93E7F65F-5D31-4B64-A5D8-21F7A81D037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4254" y="1936028"/>
            <a:ext cx="0" cy="10080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BEB96271-88DE-4D78-8EE5-BA40E5B5B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4254" y="3952153"/>
            <a:ext cx="0" cy="10080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0BD47A94-6987-47B1-A559-886CDD8AFF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4254" y="1936028"/>
            <a:ext cx="5032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154" name="Line 10">
            <a:extLst>
              <a:ext uri="{FF2B5EF4-FFF2-40B4-BE49-F238E27FC236}">
                <a16:creationId xmlns:a16="http://schemas.microsoft.com/office/drawing/2014/main" id="{E8A07C81-1848-422E-86EC-0B7B7A8560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9972" y="4941270"/>
            <a:ext cx="431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00D802-5133-4031-B2A9-5D491737F2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3561" r="30652" b="11866"/>
          <a:stretch/>
        </p:blipFill>
        <p:spPr>
          <a:xfrm>
            <a:off x="450576" y="38245"/>
            <a:ext cx="3634480" cy="6819755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A713A4B-BB24-4D4C-8BC3-1EC8E9FDD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4261" y="5586046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D09BE87-1A83-4AA0-877A-9546EFC6D7C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945607" y="227798"/>
            <a:ext cx="8610600" cy="129302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3600" b="1" dirty="0">
                <a:solidFill>
                  <a:schemeClr val="accent5">
                    <a:lumMod val="50000"/>
                  </a:schemeClr>
                </a:solidFill>
              </a:rPr>
              <a:t>¿Cómo funciona?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9EEB7D2F-059E-49A3-B68B-5A711DDEA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graphicFrame>
        <p:nvGraphicFramePr>
          <p:cNvPr id="7172" name="Object 4">
            <a:extLst>
              <a:ext uri="{FF2B5EF4-FFF2-40B4-BE49-F238E27FC236}">
                <a16:creationId xmlns:a16="http://schemas.microsoft.com/office/drawing/2014/main" id="{EF6F6329-DE65-4D20-A98A-06428B26EB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194086"/>
              </p:ext>
            </p:extLst>
          </p:nvPr>
        </p:nvGraphicFramePr>
        <p:xfrm>
          <a:off x="1524000" y="1392238"/>
          <a:ext cx="7197725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Slide" r:id="rId5" imgW="4572000" imgH="3429000" progId="PowerPoint.Slide.8">
                  <p:embed/>
                </p:oleObj>
              </mc:Choice>
              <mc:Fallback>
                <p:oleObj name="Slide" r:id="rId5" imgW="4572000" imgH="3429000" progId="PowerPoint.Slide.8">
                  <p:embed/>
                  <p:pic>
                    <p:nvPicPr>
                      <p:cNvPr id="7172" name="Object 4">
                        <a:extLst>
                          <a:ext uri="{FF2B5EF4-FFF2-40B4-BE49-F238E27FC236}">
                            <a16:creationId xmlns:a16="http://schemas.microsoft.com/office/drawing/2014/main" id="{EF6F6329-DE65-4D20-A98A-06428B26EB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5335" r="1912" b="5171"/>
                      <a:stretch>
                        <a:fillRect/>
                      </a:stretch>
                    </p:blipFill>
                    <p:spPr bwMode="auto">
                      <a:xfrm>
                        <a:off x="1524000" y="1392238"/>
                        <a:ext cx="7197725" cy="504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6">
            <a:extLst>
              <a:ext uri="{FF2B5EF4-FFF2-40B4-BE49-F238E27FC236}">
                <a16:creationId xmlns:a16="http://schemas.microsoft.com/office/drawing/2014/main" id="{56E9F27F-E7AF-421D-A153-75F9BE0DD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3586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7174" name="Text Box 7">
            <a:extLst>
              <a:ext uri="{FF2B5EF4-FFF2-40B4-BE49-F238E27FC236}">
                <a16:creationId xmlns:a16="http://schemas.microsoft.com/office/drawing/2014/main" id="{446AEF4B-D04E-4116-B506-BB21C3C1F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07" y="3590001"/>
            <a:ext cx="2051050" cy="646331"/>
          </a:xfrm>
          <a:prstGeom prst="rect">
            <a:avLst/>
          </a:prstGeom>
          <a:solidFill>
            <a:srgbClr val="FF9933"/>
          </a:solidFill>
          <a:ln w="3175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CL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Sistema Nervioso Central</a:t>
            </a:r>
            <a:endParaRPr lang="es-ES" altLang="es-CL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175" name="Text Box 8">
            <a:extLst>
              <a:ext uri="{FF2B5EF4-FFF2-40B4-BE49-F238E27FC236}">
                <a16:creationId xmlns:a16="http://schemas.microsoft.com/office/drawing/2014/main" id="{2025BE59-6897-4DE3-928E-A0C390C7B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35" y="5129001"/>
            <a:ext cx="2087562" cy="646331"/>
          </a:xfrm>
          <a:prstGeom prst="rect">
            <a:avLst/>
          </a:prstGeom>
          <a:solidFill>
            <a:srgbClr val="FF9933"/>
          </a:solidFill>
          <a:ln w="3175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CL" sz="1800" b="1" dirty="0">
                <a:solidFill>
                  <a:schemeClr val="accent5">
                    <a:lumMod val="50000"/>
                  </a:schemeClr>
                </a:solidFill>
              </a:rPr>
              <a:t>Sistema Nervioso</a:t>
            </a:r>
            <a:r>
              <a:rPr lang="es-MX" altLang="es-CL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altLang="es-CL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Periférico</a:t>
            </a:r>
            <a:endParaRPr lang="es-ES" altLang="es-CL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176" name="Text Box 9">
            <a:extLst>
              <a:ext uri="{FF2B5EF4-FFF2-40B4-BE49-F238E27FC236}">
                <a16:creationId xmlns:a16="http://schemas.microsoft.com/office/drawing/2014/main" id="{27CA18D7-737D-4463-AC18-43AE703EC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68" y="2116092"/>
            <a:ext cx="1979613" cy="646331"/>
          </a:xfrm>
          <a:prstGeom prst="rect">
            <a:avLst/>
          </a:prstGeom>
          <a:solidFill>
            <a:srgbClr val="FF9933"/>
          </a:solidFill>
          <a:ln w="3175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CL" sz="1800" b="1" dirty="0">
                <a:solidFill>
                  <a:schemeClr val="accent5">
                    <a:lumMod val="50000"/>
                  </a:schemeClr>
                </a:solidFill>
              </a:rPr>
              <a:t>Sistema Nervioso</a:t>
            </a:r>
            <a:r>
              <a:rPr lang="es-MX" altLang="es-CL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altLang="es-CL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Periférico</a:t>
            </a:r>
            <a:endParaRPr lang="es-ES" altLang="es-CL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177" name="AutoShape 10">
            <a:extLst>
              <a:ext uri="{FF2B5EF4-FFF2-40B4-BE49-F238E27FC236}">
                <a16:creationId xmlns:a16="http://schemas.microsoft.com/office/drawing/2014/main" id="{6EF4CC13-09D6-4A52-9CC8-0459F3475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807" y="2280860"/>
            <a:ext cx="719138" cy="360362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7178" name="AutoShape 11">
            <a:extLst>
              <a:ext uri="{FF2B5EF4-FFF2-40B4-BE49-F238E27FC236}">
                <a16:creationId xmlns:a16="http://schemas.microsoft.com/office/drawing/2014/main" id="{2A7B9BC6-4328-4AAC-8B47-0144692B2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677" y="3735769"/>
            <a:ext cx="719137" cy="360363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7179" name="AutoShape 12">
            <a:extLst>
              <a:ext uri="{FF2B5EF4-FFF2-40B4-BE49-F238E27FC236}">
                <a16:creationId xmlns:a16="http://schemas.microsoft.com/office/drawing/2014/main" id="{E8C0201D-0414-4D7E-B043-CE934C901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217" y="5219839"/>
            <a:ext cx="719138" cy="360362"/>
          </a:xfrm>
          <a:prstGeom prst="rightArrow">
            <a:avLst>
              <a:gd name="adj1" fmla="val 50000"/>
              <a:gd name="adj2" fmla="val 49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pic>
        <p:nvPicPr>
          <p:cNvPr id="3079" name="Picture 7" descr="El Sistema Nervioso">
            <a:extLst>
              <a:ext uri="{FF2B5EF4-FFF2-40B4-BE49-F238E27FC236}">
                <a16:creationId xmlns:a16="http://schemas.microsoft.com/office/drawing/2014/main" id="{DEC002B1-7F62-43EC-8CE0-D4554D987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933" y="2173206"/>
            <a:ext cx="4727165" cy="2862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0FCA058-71F2-472D-B2ED-7F04EB9F8D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2126" y="5470532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5">
            <a:extLst>
              <a:ext uri="{FF2B5EF4-FFF2-40B4-BE49-F238E27FC236}">
                <a16:creationId xmlns:a16="http://schemas.microsoft.com/office/drawing/2014/main" id="{16BF9214-F67E-49CA-AC96-AD6815636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graphicFrame>
        <p:nvGraphicFramePr>
          <p:cNvPr id="8197" name="Object 4">
            <a:extLst>
              <a:ext uri="{FF2B5EF4-FFF2-40B4-BE49-F238E27FC236}">
                <a16:creationId xmlns:a16="http://schemas.microsoft.com/office/drawing/2014/main" id="{75F706FE-34F8-4298-B6AD-399C12E337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155022"/>
              </p:ext>
            </p:extLst>
          </p:nvPr>
        </p:nvGraphicFramePr>
        <p:xfrm>
          <a:off x="2627969" y="460254"/>
          <a:ext cx="7541695" cy="5937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iapositiva" r:id="rId5" imgW="4572000" imgH="3429000" progId="PowerPoint.Slide.8">
                  <p:embed/>
                </p:oleObj>
              </mc:Choice>
              <mc:Fallback>
                <p:oleObj name="Diapositiva" r:id="rId5" imgW="4572000" imgH="3429000" progId="PowerPoint.Slide.8">
                  <p:embed/>
                  <p:pic>
                    <p:nvPicPr>
                      <p:cNvPr id="8197" name="Object 4">
                        <a:extLst>
                          <a:ext uri="{FF2B5EF4-FFF2-40B4-BE49-F238E27FC236}">
                            <a16:creationId xmlns:a16="http://schemas.microsoft.com/office/drawing/2014/main" id="{75F706FE-34F8-4298-B6AD-399C12E337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6611" r="2460" b="5714"/>
                      <a:stretch>
                        <a:fillRect/>
                      </a:stretch>
                    </p:blipFill>
                    <p:spPr bwMode="auto">
                      <a:xfrm>
                        <a:off x="2627969" y="460254"/>
                        <a:ext cx="7541695" cy="5937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6">
            <a:extLst>
              <a:ext uri="{FF2B5EF4-FFF2-40B4-BE49-F238E27FC236}">
                <a16:creationId xmlns:a16="http://schemas.microsoft.com/office/drawing/2014/main" id="{15261909-7E08-4A71-BBAF-1B2E048AB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7015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F65A828-2123-45F8-B3BD-8BC78B2BB0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8750" y="4070866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C60D20F-1AC9-4E78-962D-12FB9951A15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32458" y="3429000"/>
            <a:ext cx="1694892" cy="6477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MX" sz="2000" b="1" dirty="0">
                <a:solidFill>
                  <a:srgbClr val="0033CC"/>
                </a:solidFill>
              </a:rPr>
              <a:t>Sistema Nervioso</a:t>
            </a:r>
            <a:endParaRPr lang="es-ES" sz="2000" b="1" dirty="0">
              <a:solidFill>
                <a:srgbClr val="0033CC"/>
              </a:solidFill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031F6EAD-3F60-430D-A390-B230BA7D7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4941889"/>
            <a:ext cx="122396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 cap="sq">
            <a:solidFill>
              <a:schemeClr val="accent4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CL" sz="1800" b="1">
                <a:solidFill>
                  <a:schemeClr val="tx2"/>
                </a:solidFill>
                <a:latin typeface="Times New Roman" panose="02020603050405020304" pitchFamily="18" charset="0"/>
              </a:rPr>
              <a:t>S.N. Periférico</a:t>
            </a:r>
            <a:endParaRPr lang="es-ES" altLang="es-CL" sz="18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1069881F-9EB3-439E-AB92-7340339A4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989139"/>
            <a:ext cx="10795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 cap="sq">
            <a:solidFill>
              <a:schemeClr val="accent5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CL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S.N. Central</a:t>
            </a:r>
            <a:endParaRPr lang="es-ES" altLang="es-CL" sz="1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1" name="Line 5">
            <a:extLst>
              <a:ext uri="{FF2B5EF4-FFF2-40B4-BE49-F238E27FC236}">
                <a16:creationId xmlns:a16="http://schemas.microsoft.com/office/drawing/2014/main" id="{569ADD61-1E39-45CB-A41A-00FF2FAC60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2205038"/>
            <a:ext cx="0" cy="122396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CL"/>
          </a:p>
        </p:txBody>
      </p:sp>
      <p:sp>
        <p:nvSpPr>
          <p:cNvPr id="9222" name="Line 6">
            <a:extLst>
              <a:ext uri="{FF2B5EF4-FFF2-40B4-BE49-F238E27FC236}">
                <a16:creationId xmlns:a16="http://schemas.microsoft.com/office/drawing/2014/main" id="{1DE8EE1E-992C-41F6-AE28-451F4B0317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8" y="4149725"/>
            <a:ext cx="0" cy="10795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CL"/>
          </a:p>
        </p:txBody>
      </p:sp>
      <p:sp>
        <p:nvSpPr>
          <p:cNvPr id="9223" name="Line 7">
            <a:extLst>
              <a:ext uri="{FF2B5EF4-FFF2-40B4-BE49-F238E27FC236}">
                <a16:creationId xmlns:a16="http://schemas.microsoft.com/office/drawing/2014/main" id="{FEE6B972-5DEA-4439-813A-354866329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2205038"/>
            <a:ext cx="503238" cy="0"/>
          </a:xfrm>
          <a:prstGeom prst="line">
            <a:avLst/>
          </a:prstGeom>
          <a:ln>
            <a:headE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CL"/>
          </a:p>
        </p:txBody>
      </p:sp>
      <p:sp>
        <p:nvSpPr>
          <p:cNvPr id="9224" name="Line 8">
            <a:extLst>
              <a:ext uri="{FF2B5EF4-FFF2-40B4-BE49-F238E27FC236}">
                <a16:creationId xmlns:a16="http://schemas.microsoft.com/office/drawing/2014/main" id="{8E450947-199F-4F9E-8F87-58FBAB09D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8" y="5229225"/>
            <a:ext cx="431800" cy="0"/>
          </a:xfrm>
          <a:prstGeom prst="line">
            <a:avLst/>
          </a:prstGeom>
          <a:ln>
            <a:headEnd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CL"/>
          </a:p>
        </p:txBody>
      </p:sp>
      <p:sp>
        <p:nvSpPr>
          <p:cNvPr id="9225" name="AutoShape 9">
            <a:extLst>
              <a:ext uri="{FF2B5EF4-FFF2-40B4-BE49-F238E27FC236}">
                <a16:creationId xmlns:a16="http://schemas.microsoft.com/office/drawing/2014/main" id="{129598B9-0EA9-4970-83FC-E13CFD5EF955}"/>
              </a:ext>
            </a:extLst>
          </p:cNvPr>
          <p:cNvSpPr>
            <a:spLocks/>
          </p:cNvSpPr>
          <p:nvPr/>
        </p:nvSpPr>
        <p:spPr bwMode="auto">
          <a:xfrm>
            <a:off x="4656138" y="1484314"/>
            <a:ext cx="215900" cy="2160587"/>
          </a:xfrm>
          <a:prstGeom prst="leftBrace">
            <a:avLst>
              <a:gd name="adj1" fmla="val 83395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9226" name="AutoShape 10">
            <a:extLst>
              <a:ext uri="{FF2B5EF4-FFF2-40B4-BE49-F238E27FC236}">
                <a16:creationId xmlns:a16="http://schemas.microsoft.com/office/drawing/2014/main" id="{C8FC7144-2D09-40D7-BC65-33581219498F}"/>
              </a:ext>
            </a:extLst>
          </p:cNvPr>
          <p:cNvSpPr>
            <a:spLocks/>
          </p:cNvSpPr>
          <p:nvPr/>
        </p:nvSpPr>
        <p:spPr bwMode="auto">
          <a:xfrm>
            <a:off x="3963988" y="1567656"/>
            <a:ext cx="258764" cy="1596232"/>
          </a:xfrm>
          <a:prstGeom prst="leftBrace">
            <a:avLst>
              <a:gd name="adj1" fmla="val 68877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9227" name="AutoShape 11">
            <a:extLst>
              <a:ext uri="{FF2B5EF4-FFF2-40B4-BE49-F238E27FC236}">
                <a16:creationId xmlns:a16="http://schemas.microsoft.com/office/drawing/2014/main" id="{F0F55BF2-726B-4110-A6B7-BBBD86F559DA}"/>
              </a:ext>
            </a:extLst>
          </p:cNvPr>
          <p:cNvSpPr>
            <a:spLocks/>
          </p:cNvSpPr>
          <p:nvPr/>
        </p:nvSpPr>
        <p:spPr bwMode="auto">
          <a:xfrm>
            <a:off x="4079875" y="4149726"/>
            <a:ext cx="287338" cy="2157413"/>
          </a:xfrm>
          <a:prstGeom prst="leftBrace">
            <a:avLst>
              <a:gd name="adj1" fmla="val 62569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47116" name="Text Box 12">
            <a:extLst>
              <a:ext uri="{FF2B5EF4-FFF2-40B4-BE49-F238E27FC236}">
                <a16:creationId xmlns:a16="http://schemas.microsoft.com/office/drawing/2014/main" id="{9B19CD14-C4DA-4488-871D-6CADB9DD6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1412875"/>
            <a:ext cx="1223962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b="1" dirty="0">
                <a:solidFill>
                  <a:srgbClr val="0070C0"/>
                </a:solidFill>
                <a:latin typeface="Tahoma" pitchFamily="34" charset="0"/>
              </a:rPr>
              <a:t>Encéfalo </a:t>
            </a:r>
            <a:endParaRPr kumimoji="1" lang="es-ES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9229" name="AutoShape 13">
            <a:extLst>
              <a:ext uri="{FF2B5EF4-FFF2-40B4-BE49-F238E27FC236}">
                <a16:creationId xmlns:a16="http://schemas.microsoft.com/office/drawing/2014/main" id="{193DD75F-228C-43A4-8BD3-E67A424F6456}"/>
              </a:ext>
            </a:extLst>
          </p:cNvPr>
          <p:cNvSpPr>
            <a:spLocks/>
          </p:cNvSpPr>
          <p:nvPr/>
        </p:nvSpPr>
        <p:spPr bwMode="auto">
          <a:xfrm>
            <a:off x="5391769" y="1163589"/>
            <a:ext cx="215900" cy="1028700"/>
          </a:xfrm>
          <a:prstGeom prst="leftBrace">
            <a:avLst>
              <a:gd name="adj1" fmla="val 47181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47118" name="Text Box 14">
            <a:extLst>
              <a:ext uri="{FF2B5EF4-FFF2-40B4-BE49-F238E27FC236}">
                <a16:creationId xmlns:a16="http://schemas.microsoft.com/office/drawing/2014/main" id="{CDB97EB5-A884-473A-80A6-B875BFACD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620" y="1209675"/>
            <a:ext cx="2027238" cy="1028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5000"/>
              <a:defRPr/>
            </a:pPr>
            <a:r>
              <a:rPr kumimoji="1" lang="es-MX" sz="1600" b="1" dirty="0">
                <a:solidFill>
                  <a:srgbClr val="0070C0"/>
                </a:solidFill>
                <a:latin typeface="Tahoma" pitchFamily="34" charset="0"/>
              </a:rPr>
              <a:t>Cerebro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5000"/>
              <a:defRPr/>
            </a:pPr>
            <a:r>
              <a:rPr kumimoji="1" lang="es-MX" sz="1600" b="1" dirty="0">
                <a:solidFill>
                  <a:srgbClr val="0070C0"/>
                </a:solidFill>
                <a:latin typeface="Tahoma" pitchFamily="34" charset="0"/>
              </a:rPr>
              <a:t>Cerebelo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5000"/>
              <a:defRPr/>
            </a:pPr>
            <a:r>
              <a:rPr kumimoji="1" lang="es-MX" sz="1600" b="1" dirty="0" err="1">
                <a:solidFill>
                  <a:srgbClr val="0070C0"/>
                </a:solidFill>
                <a:latin typeface="Tahoma" pitchFamily="34" charset="0"/>
              </a:rPr>
              <a:t>Diencefalo</a:t>
            </a:r>
            <a:endParaRPr kumimoji="1" lang="es-MX" sz="1600" b="1" dirty="0">
              <a:solidFill>
                <a:srgbClr val="0070C0"/>
              </a:solidFill>
              <a:latin typeface="Tahom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5000"/>
              <a:defRPr/>
            </a:pPr>
            <a:r>
              <a:rPr kumimoji="1" lang="es-MX" sz="1600" b="1" dirty="0">
                <a:solidFill>
                  <a:srgbClr val="0070C0"/>
                </a:solidFill>
                <a:latin typeface="Tahoma" pitchFamily="34" charset="0"/>
              </a:rPr>
              <a:t>Tronco encefálico</a:t>
            </a:r>
            <a:r>
              <a:rPr kumimoji="1" lang="es-MX" sz="1200" b="1" dirty="0">
                <a:solidFill>
                  <a:srgbClr val="0070C0"/>
                </a:solidFill>
                <a:latin typeface="Tahoma" pitchFamily="34" charset="0"/>
              </a:rPr>
              <a:t> </a:t>
            </a:r>
            <a:endParaRPr kumimoji="1" lang="es-ES" sz="1200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9231" name="AutoShape 15">
            <a:extLst>
              <a:ext uri="{FF2B5EF4-FFF2-40B4-BE49-F238E27FC236}">
                <a16:creationId xmlns:a16="http://schemas.microsoft.com/office/drawing/2014/main" id="{61FA51CD-BE26-4DFC-A6E7-AC288E8E4981}"/>
              </a:ext>
            </a:extLst>
          </p:cNvPr>
          <p:cNvSpPr>
            <a:spLocks/>
          </p:cNvSpPr>
          <p:nvPr/>
        </p:nvSpPr>
        <p:spPr bwMode="auto">
          <a:xfrm>
            <a:off x="7556465" y="1510992"/>
            <a:ext cx="234191" cy="1281669"/>
          </a:xfrm>
          <a:prstGeom prst="leftBrace">
            <a:avLst>
              <a:gd name="adj1" fmla="val 41713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47120" name="Text Box 16">
            <a:extLst>
              <a:ext uri="{FF2B5EF4-FFF2-40B4-BE49-F238E27FC236}">
                <a16:creationId xmlns:a16="http://schemas.microsoft.com/office/drawing/2014/main" id="{AC3B7C0F-BC11-417D-876D-1B60328FD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0656" y="1537496"/>
            <a:ext cx="2449513" cy="1239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sz="1600" b="1" dirty="0">
                <a:solidFill>
                  <a:srgbClr val="0070C0"/>
                </a:solidFill>
                <a:latin typeface="Tahoma" pitchFamily="34" charset="0"/>
              </a:rPr>
              <a:t>Mesencéfalo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sz="1600" b="1" dirty="0">
                <a:solidFill>
                  <a:srgbClr val="0070C0"/>
                </a:solidFill>
                <a:latin typeface="Tahoma" pitchFamily="34" charset="0"/>
              </a:rPr>
              <a:t>Protuberancia anular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sz="1600" b="1" dirty="0">
                <a:solidFill>
                  <a:srgbClr val="0070C0"/>
                </a:solidFill>
                <a:latin typeface="Tahoma" pitchFamily="34" charset="0"/>
              </a:rPr>
              <a:t>Bulbo raquídeo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sz="1600" b="1" dirty="0">
                <a:solidFill>
                  <a:srgbClr val="0070C0"/>
                </a:solidFill>
                <a:latin typeface="Tahoma" pitchFamily="34" charset="0"/>
              </a:rPr>
              <a:t>Formación reticular</a:t>
            </a:r>
            <a:endParaRPr kumimoji="1" lang="es-ES" sz="1600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47121" name="Text Box 17">
            <a:extLst>
              <a:ext uri="{FF2B5EF4-FFF2-40B4-BE49-F238E27FC236}">
                <a16:creationId xmlns:a16="http://schemas.microsoft.com/office/drawing/2014/main" id="{4D371B11-9B8A-4A18-8DF1-9CD160CA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600" y="3040546"/>
            <a:ext cx="2376487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b="1" dirty="0">
                <a:solidFill>
                  <a:srgbClr val="0070C0"/>
                </a:solidFill>
                <a:latin typeface="Tahoma" pitchFamily="34" charset="0"/>
              </a:rPr>
              <a:t>Médula espinal </a:t>
            </a:r>
            <a:endParaRPr kumimoji="1" lang="es-ES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9234" name="AutoShape 19">
            <a:extLst>
              <a:ext uri="{FF2B5EF4-FFF2-40B4-BE49-F238E27FC236}">
                <a16:creationId xmlns:a16="http://schemas.microsoft.com/office/drawing/2014/main" id="{BABC3CCE-A227-4CE5-A965-454DB86AB8B2}"/>
              </a:ext>
            </a:extLst>
          </p:cNvPr>
          <p:cNvSpPr>
            <a:spLocks/>
          </p:cNvSpPr>
          <p:nvPr/>
        </p:nvSpPr>
        <p:spPr bwMode="auto">
          <a:xfrm>
            <a:off x="6327087" y="4102481"/>
            <a:ext cx="156742" cy="948150"/>
          </a:xfrm>
          <a:prstGeom prst="leftBrace">
            <a:avLst>
              <a:gd name="adj1" fmla="val 139674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47124" name="Text Box 20">
            <a:extLst>
              <a:ext uri="{FF2B5EF4-FFF2-40B4-BE49-F238E27FC236}">
                <a16:creationId xmlns:a16="http://schemas.microsoft.com/office/drawing/2014/main" id="{A941D963-3F52-4221-A69C-C11FED195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5805488"/>
            <a:ext cx="2376487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b="1">
                <a:solidFill>
                  <a:srgbClr val="0070C0"/>
                </a:solidFill>
                <a:latin typeface="Tahoma" pitchFamily="34" charset="0"/>
              </a:rPr>
              <a:t>SNP. Somático </a:t>
            </a:r>
            <a:endParaRPr kumimoji="1" lang="es-ES" b="1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47125" name="Text Box 21">
            <a:extLst>
              <a:ext uri="{FF2B5EF4-FFF2-40B4-BE49-F238E27FC236}">
                <a16:creationId xmlns:a16="http://schemas.microsoft.com/office/drawing/2014/main" id="{A432C3CC-73A7-4088-B6FB-C1B8F652E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909" y="4508500"/>
            <a:ext cx="2376488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b="1">
                <a:solidFill>
                  <a:srgbClr val="0070C0"/>
                </a:solidFill>
                <a:latin typeface="Tahoma" pitchFamily="34" charset="0"/>
              </a:rPr>
              <a:t>SNP. Autónomo </a:t>
            </a:r>
            <a:endParaRPr kumimoji="1" lang="es-ES" b="1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47126" name="Text Box 22">
            <a:extLst>
              <a:ext uri="{FF2B5EF4-FFF2-40B4-BE49-F238E27FC236}">
                <a16:creationId xmlns:a16="http://schemas.microsoft.com/office/drawing/2014/main" id="{557889C9-DCC9-4058-B831-8E2171671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2397" y="4156178"/>
            <a:ext cx="1439863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b="1" dirty="0">
                <a:solidFill>
                  <a:srgbClr val="0070C0"/>
                </a:solidFill>
                <a:latin typeface="Tahoma" pitchFamily="34" charset="0"/>
              </a:rPr>
              <a:t>Simpático</a:t>
            </a:r>
            <a:endParaRPr kumimoji="1" lang="es-ES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47127" name="Text Box 23">
            <a:extLst>
              <a:ext uri="{FF2B5EF4-FFF2-40B4-BE49-F238E27FC236}">
                <a16:creationId xmlns:a16="http://schemas.microsoft.com/office/drawing/2014/main" id="{599220E7-58E3-4C23-A8C9-1E5CAE9E2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370" y="4460083"/>
            <a:ext cx="1873250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b="1" dirty="0">
                <a:solidFill>
                  <a:srgbClr val="0070C0"/>
                </a:solidFill>
                <a:latin typeface="Tahoma" pitchFamily="34" charset="0"/>
              </a:rPr>
              <a:t>Parasimpático </a:t>
            </a:r>
            <a:endParaRPr kumimoji="1" lang="es-ES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47128" name="Text Box 24">
            <a:extLst>
              <a:ext uri="{FF2B5EF4-FFF2-40B4-BE49-F238E27FC236}">
                <a16:creationId xmlns:a16="http://schemas.microsoft.com/office/drawing/2014/main" id="{1EDF3227-53B3-4AA2-B75D-9B2C469F9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229" y="4743553"/>
            <a:ext cx="1873250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kumimoji="1" lang="es-MX" b="1" dirty="0">
                <a:solidFill>
                  <a:srgbClr val="0070C0"/>
                </a:solidFill>
                <a:latin typeface="Tahoma" pitchFamily="34" charset="0"/>
              </a:rPr>
              <a:t>Entérico </a:t>
            </a:r>
            <a:endParaRPr kumimoji="1" lang="es-ES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47129" name="Text Box 25">
            <a:extLst>
              <a:ext uri="{FF2B5EF4-FFF2-40B4-BE49-F238E27FC236}">
                <a16:creationId xmlns:a16="http://schemas.microsoft.com/office/drawing/2014/main" id="{5D3FEA54-2FC4-4A97-9949-CB152D550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194" y="6062675"/>
            <a:ext cx="3024187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SzPct val="75000"/>
              <a:defRPr/>
            </a:pPr>
            <a:r>
              <a:rPr lang="es-MX" b="1" dirty="0">
                <a:solidFill>
                  <a:srgbClr val="0070C0"/>
                </a:solidFill>
                <a:latin typeface="Tahoma" pitchFamily="34" charset="0"/>
              </a:rPr>
              <a:t>N. Craneales (12 pares)</a:t>
            </a:r>
            <a:r>
              <a:rPr kumimoji="1" lang="es-MX" b="1" dirty="0">
                <a:solidFill>
                  <a:srgbClr val="0070C0"/>
                </a:solidFill>
                <a:latin typeface="Tahoma" pitchFamily="34" charset="0"/>
              </a:rPr>
              <a:t> </a:t>
            </a:r>
            <a:endParaRPr kumimoji="1" lang="es-ES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47130" name="Rectangle 26">
            <a:extLst>
              <a:ext uri="{FF2B5EF4-FFF2-40B4-BE49-F238E27FC236}">
                <a16:creationId xmlns:a16="http://schemas.microsoft.com/office/drawing/2014/main" id="{799DA5EA-2174-4EDD-8F00-41C5E661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931" y="5643887"/>
            <a:ext cx="296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MX" b="1" dirty="0">
                <a:solidFill>
                  <a:srgbClr val="0070C0"/>
                </a:solidFill>
                <a:latin typeface="Tahoma" pitchFamily="34" charset="0"/>
              </a:rPr>
              <a:t>N. Raquídeos (31 pares)</a:t>
            </a:r>
            <a:endParaRPr lang="es-ES" b="1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9242" name="AutoShape 27">
            <a:extLst>
              <a:ext uri="{FF2B5EF4-FFF2-40B4-BE49-F238E27FC236}">
                <a16:creationId xmlns:a16="http://schemas.microsoft.com/office/drawing/2014/main" id="{D446BCDD-2FE1-4D34-BCF7-770D9A6CB48F}"/>
              </a:ext>
            </a:extLst>
          </p:cNvPr>
          <p:cNvSpPr>
            <a:spLocks/>
          </p:cNvSpPr>
          <p:nvPr/>
        </p:nvSpPr>
        <p:spPr bwMode="auto">
          <a:xfrm>
            <a:off x="6096000" y="5643887"/>
            <a:ext cx="211932" cy="729938"/>
          </a:xfrm>
          <a:prstGeom prst="leftBrace">
            <a:avLst>
              <a:gd name="adj1" fmla="val 115036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CL" altLang="es-CL" sz="1800"/>
          </a:p>
        </p:txBody>
      </p:sp>
      <p:sp>
        <p:nvSpPr>
          <p:cNvPr id="47132" name="Rectangle 28">
            <a:extLst>
              <a:ext uri="{FF2B5EF4-FFF2-40B4-BE49-F238E27FC236}">
                <a16:creationId xmlns:a16="http://schemas.microsoft.com/office/drawing/2014/main" id="{5200402E-F3CD-4BE7-8E98-87869828F7AF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780632" y="246856"/>
            <a:ext cx="8229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1" hangingPunct="1">
              <a:defRPr/>
            </a:pPr>
            <a:r>
              <a: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División del Sistema Nervioso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764C370-71F1-41E4-864C-2AECF83333A1}"/>
              </a:ext>
            </a:extLst>
          </p:cNvPr>
          <p:cNvSpPr txBox="1"/>
          <p:nvPr/>
        </p:nvSpPr>
        <p:spPr>
          <a:xfrm>
            <a:off x="3564835" y="490331"/>
            <a:ext cx="836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¿Qué son los reflejos?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EFE00E-EAA9-454E-BF22-6348AED13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1" t="16558" r="15870" b="14572"/>
          <a:stretch/>
        </p:blipFill>
        <p:spPr>
          <a:xfrm>
            <a:off x="2385391" y="1527600"/>
            <a:ext cx="8136835" cy="4720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5103EF4-51A8-4E67-A753-6FD2BD164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364974" y="4297134"/>
            <a:ext cx="609600" cy="401474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19981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rco reflejo">
            <a:extLst>
              <a:ext uri="{FF2B5EF4-FFF2-40B4-BE49-F238E27FC236}">
                <a16:creationId xmlns:a16="http://schemas.microsoft.com/office/drawing/2014/main" id="{8648510D-6C9A-48C1-AADD-55FC810CC9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43" y="1855303"/>
            <a:ext cx="8119058" cy="31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029161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525</TotalTime>
  <Words>320</Words>
  <Application>Microsoft Office PowerPoint</Application>
  <PresentationFormat>Panorámica</PresentationFormat>
  <Paragraphs>58</Paragraphs>
  <Slides>22</Slides>
  <Notes>0</Notes>
  <HiddenSlides>0</HiddenSlides>
  <MMClips>16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Arial</vt:lpstr>
      <vt:lpstr>Century Gothic</vt:lpstr>
      <vt:lpstr>Garamond</vt:lpstr>
      <vt:lpstr>Tahoma</vt:lpstr>
      <vt:lpstr>Times New Roman</vt:lpstr>
      <vt:lpstr>Wingdings</vt:lpstr>
      <vt:lpstr>Estela de condensación</vt:lpstr>
      <vt:lpstr>Slide</vt:lpstr>
      <vt:lpstr>Diapositiva</vt:lpstr>
      <vt:lpstr>Coordinación y regulación  corporal</vt:lpstr>
      <vt:lpstr>Aprendizajes Esperados</vt:lpstr>
      <vt:lpstr>Presentación de PowerPoint</vt:lpstr>
      <vt:lpstr>División Sistema Nervioso</vt:lpstr>
      <vt:lpstr>¿Cómo funciona?</vt:lpstr>
      <vt:lpstr>Presentación de PowerPoint</vt:lpstr>
      <vt:lpstr>Sistema Nervioso</vt:lpstr>
      <vt:lpstr>Presentación de PowerPoint</vt:lpstr>
      <vt:lpstr>Presentación de PowerPoint</vt:lpstr>
      <vt:lpstr>Neuronas</vt:lpstr>
      <vt:lpstr>Presentación de PowerPoint</vt:lpstr>
      <vt:lpstr>Presentación de PowerPoint</vt:lpstr>
      <vt:lpstr>Impulso nervioso</vt:lpstr>
      <vt:lpstr>Impulso nervioso</vt:lpstr>
      <vt:lpstr>Conducción del impulso nervioso con y sin vaina de mielina</vt:lpstr>
      <vt:lpstr>La sinapsis</vt:lpstr>
      <vt:lpstr>Sinapsis química</vt:lpstr>
      <vt:lpstr>Sinapsis eléctrica</vt:lpstr>
      <vt:lpstr>¿Cómo actúa el sistema endocrino?</vt:lpstr>
      <vt:lpstr>Presentación de PowerPoint</vt:lpstr>
      <vt:lpstr>El rol del páncreas en la regulación de la glicemia </vt:lpstr>
      <vt:lpstr>Actividad: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Coordinación y regulación corporal</dc:title>
  <dc:creator>Marcia Palma Altamirano</dc:creator>
  <cp:lastModifiedBy>Marcia Palma Altamirano</cp:lastModifiedBy>
  <cp:revision>35</cp:revision>
  <dcterms:created xsi:type="dcterms:W3CDTF">2020-05-24T19:19:36Z</dcterms:created>
  <dcterms:modified xsi:type="dcterms:W3CDTF">2020-05-25T12:28:40Z</dcterms:modified>
</cp:coreProperties>
</file>